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2" r:id="rId4"/>
    <p:sldId id="283" r:id="rId5"/>
    <p:sldId id="262" r:id="rId6"/>
    <p:sldId id="284" r:id="rId7"/>
    <p:sldId id="256" r:id="rId8"/>
    <p:sldId id="257" r:id="rId9"/>
    <p:sldId id="286" r:id="rId10"/>
    <p:sldId id="289" r:id="rId11"/>
    <p:sldId id="258" r:id="rId12"/>
    <p:sldId id="290" r:id="rId13"/>
    <p:sldId id="259" r:id="rId14"/>
    <p:sldId id="279" r:id="rId15"/>
    <p:sldId id="260" r:id="rId16"/>
    <p:sldId id="291" r:id="rId17"/>
    <p:sldId id="261" r:id="rId18"/>
    <p:sldId id="292" r:id="rId19"/>
    <p:sldId id="293" r:id="rId20"/>
    <p:sldId id="294" r:id="rId21"/>
    <p:sldId id="295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8" r:id="rId32"/>
    <p:sldId id="277" r:id="rId33"/>
    <p:sldId id="276" r:id="rId3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DDDDD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2015-06-25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2015-06-25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2015-06-25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2015-06-25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2015-06-25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2015-06-25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4" y="0"/>
            <a:ext cx="69151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0" y="1235375"/>
            <a:ext cx="6925292" cy="562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6942804" y="0"/>
            <a:ext cx="2180168" cy="6740307"/>
          </a:xfrm>
          <a:prstGeom prst="rect">
            <a:avLst/>
          </a:prstGeom>
          <a:solidFill>
            <a:srgbClr val="C0C0C0">
              <a:alpha val="8980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3600" dirty="0" smtClean="0"/>
              <a:t>Prawda nas już dziś nie interesuje.</a:t>
            </a:r>
          </a:p>
          <a:p>
            <a:endParaRPr lang="pl-PL" sz="3600" dirty="0"/>
          </a:p>
          <a:p>
            <a:r>
              <a:rPr lang="pl-PL" sz="3600" dirty="0" smtClean="0"/>
              <a:t>„globalne ocieplenie to oszustwo”</a:t>
            </a:r>
          </a:p>
          <a:p>
            <a:r>
              <a:rPr lang="pl-PL" sz="3600" dirty="0" smtClean="0"/>
              <a:t>„szczepić dzieci nie trzeba”</a:t>
            </a:r>
            <a:endParaRPr lang="pl-PL" sz="36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179512" y="6381328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1(2)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4140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7504" y="0"/>
            <a:ext cx="8640960" cy="6463308"/>
          </a:xfrm>
          <a:prstGeom prst="rect">
            <a:avLst/>
          </a:prstGeom>
          <a:solidFill>
            <a:srgbClr val="C0C0C0">
              <a:alpha val="8980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3600" dirty="0" smtClean="0"/>
              <a:t>2009: tylko 53% amerykanów wie ile czasu zajmuje Ziemi droga wokół Słońca.</a:t>
            </a:r>
          </a:p>
          <a:p>
            <a:r>
              <a:rPr lang="pl-PL" sz="3600" dirty="0" smtClean="0"/>
              <a:t>- Inteligentny projekt</a:t>
            </a:r>
          </a:p>
          <a:p>
            <a:r>
              <a:rPr lang="pl-PL" sz="3600" dirty="0" smtClean="0"/>
              <a:t>- Ziemia ma 6000 lat</a:t>
            </a:r>
          </a:p>
          <a:p>
            <a:endParaRPr lang="pl-PL" sz="3600" dirty="0"/>
          </a:p>
          <a:p>
            <a:r>
              <a:rPr lang="pl-PL" sz="3600" dirty="0" smtClean="0"/>
              <a:t>Możemy </a:t>
            </a:r>
            <a:r>
              <a:rPr lang="pl-PL" sz="3600" dirty="0"/>
              <a:t>n</a:t>
            </a:r>
            <a:r>
              <a:rPr lang="pl-PL" sz="3600" dirty="0" smtClean="0"/>
              <a:t>ie wiedzieć, ale chcieć się dowiedzieć. Być sceptyczni, być w błędzie, ale słuchać argumentów. </a:t>
            </a:r>
          </a:p>
          <a:p>
            <a:endParaRPr lang="pl-PL" sz="3600" dirty="0"/>
          </a:p>
          <a:p>
            <a:r>
              <a:rPr lang="pl-PL" sz="3600" dirty="0" smtClean="0"/>
              <a:t>Jeżeli jednak nie chcemy słuchać, bo już wiemy…                                 </a:t>
            </a:r>
            <a:r>
              <a:rPr lang="pl-PL" sz="3600" dirty="0" smtClean="0">
                <a:solidFill>
                  <a:srgbClr val="FF0000"/>
                </a:solidFill>
              </a:rPr>
              <a:t>Prawda to wybór.</a:t>
            </a:r>
            <a:endParaRPr lang="pl-PL" sz="3600" dirty="0">
              <a:solidFill>
                <a:srgbClr val="FF0000"/>
              </a:solidFill>
            </a:endParaRPr>
          </a:p>
          <a:p>
            <a:r>
              <a:rPr lang="pl-PL" dirty="0" smtClean="0"/>
              <a:t>2(2)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4140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g.washingtonpost.com/wp-apps/imrs.php?src=https://img.washingtonpost.com/news/energy-environment/wp-content/uploads/sites/43/2015/05/rosenau-graphic.jpg&amp;w=14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56784" cy="704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921850"/>
            <a:ext cx="22098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856" y="3789040"/>
            <a:ext cx="2842536" cy="46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4365104"/>
            <a:ext cx="17811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140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23813"/>
            <a:ext cx="9220200" cy="68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3249081" y="36591"/>
            <a:ext cx="5904656" cy="1200329"/>
          </a:xfrm>
          <a:prstGeom prst="rect">
            <a:avLst/>
          </a:prstGeom>
          <a:solidFill>
            <a:srgbClr val="C0C0C0">
              <a:alpha val="47059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3600" dirty="0" smtClean="0"/>
              <a:t>Właściwie, to nawet dziwne, że nauka jeszcze działa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4140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9163" y="100013"/>
            <a:ext cx="10982326" cy="665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635" y="-15078"/>
            <a:ext cx="3657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899322"/>
            <a:ext cx="70008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580999" y="3403223"/>
            <a:ext cx="8208912" cy="3170099"/>
          </a:xfrm>
          <a:prstGeom prst="rect">
            <a:avLst/>
          </a:prstGeom>
          <a:solidFill>
            <a:srgbClr val="FFFFFF">
              <a:alpha val="3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Brain scans reveal that ‘we are not the authors of our thoughts and actions in the way people generally </a:t>
            </a:r>
            <a:r>
              <a:rPr lang="en-US" sz="2000" dirty="0" smtClean="0"/>
              <a:t>suppose</a:t>
            </a:r>
            <a:r>
              <a:rPr lang="pl-PL" sz="2000" dirty="0" smtClean="0"/>
              <a:t>.</a:t>
            </a:r>
          </a:p>
          <a:p>
            <a:r>
              <a:rPr lang="pl-PL" sz="4000" dirty="0" smtClean="0"/>
              <a:t>Skanowanie mózgu wskazuje, że raczej nie jesteśmy autorami naszych myśli i działań, tak, jak to sobie zwykle wyobrażamy.</a:t>
            </a:r>
            <a:endParaRPr lang="pl-PL" sz="40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1230" y="6388656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1(2)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9364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7503" y="0"/>
            <a:ext cx="9008031" cy="2585323"/>
          </a:xfrm>
          <a:prstGeom prst="rect">
            <a:avLst/>
          </a:prstGeom>
          <a:solidFill>
            <a:srgbClr val="C0C0C0">
              <a:alpha val="8980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3600" dirty="0" smtClean="0"/>
              <a:t>Co to znaczy być człowiekiem?   </a:t>
            </a:r>
            <a:r>
              <a:rPr lang="pl-PL" sz="2400" dirty="0" smtClean="0"/>
              <a:t>w tym komplikującym się świecie </a:t>
            </a:r>
            <a:r>
              <a:rPr lang="pl-PL" sz="3600" dirty="0" smtClean="0"/>
              <a:t>Wolność </a:t>
            </a:r>
            <a:r>
              <a:rPr lang="pl-PL" sz="2400" dirty="0" smtClean="0"/>
              <a:t>to chemia mózgu decyduje – brzmi alarmująco, </a:t>
            </a:r>
            <a:r>
              <a:rPr lang="pl-PL" sz="2400" dirty="0" smtClean="0">
                <a:solidFill>
                  <a:srgbClr val="C00000"/>
                </a:solidFill>
              </a:rPr>
              <a:t>czy na pewno? </a:t>
            </a:r>
            <a:r>
              <a:rPr lang="pl-PL" sz="3600" dirty="0" smtClean="0"/>
              <a:t>Intuicja, charakter </a:t>
            </a:r>
            <a:r>
              <a:rPr lang="pl-PL" sz="2400" dirty="0" smtClean="0"/>
              <a:t>– to my</a:t>
            </a:r>
            <a:r>
              <a:rPr lang="pl-PL" sz="3600" dirty="0" smtClean="0"/>
              <a:t> </a:t>
            </a:r>
            <a:endParaRPr lang="pl-PL" sz="3600" dirty="0"/>
          </a:p>
          <a:p>
            <a:endParaRPr lang="pl-PL" sz="3600" dirty="0" smtClean="0"/>
          </a:p>
          <a:p>
            <a:endParaRPr lang="pl-P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574" y="2142677"/>
            <a:ext cx="7639879" cy="468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107503" y="6462705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2(2)</a:t>
            </a:r>
          </a:p>
        </p:txBody>
      </p:sp>
    </p:spTree>
    <p:extLst>
      <p:ext uri="{BB962C8B-B14F-4D97-AF65-F5344CB8AC3E}">
        <p14:creationId xmlns:p14="http://schemas.microsoft.com/office/powerpoint/2010/main" val="301689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5" y="43842"/>
            <a:ext cx="8658487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680" y="332656"/>
            <a:ext cx="2843808" cy="122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86815" y="1700808"/>
            <a:ext cx="5542261" cy="2308324"/>
          </a:xfrm>
          <a:prstGeom prst="rect">
            <a:avLst/>
          </a:prstGeom>
          <a:solidFill>
            <a:srgbClr val="C0C0C0">
              <a:alpha val="8980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3600" dirty="0" smtClean="0"/>
              <a:t>Moralizm realny to pogląd, iż prawdy moralne nie zależą, od tego, co ktokolwiek o nich myśli.</a:t>
            </a:r>
            <a:endParaRPr lang="pl-PL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76672"/>
            <a:ext cx="1394073" cy="248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86815" y="3976407"/>
            <a:ext cx="8733657" cy="3046988"/>
          </a:xfrm>
          <a:prstGeom prst="rect">
            <a:avLst/>
          </a:prstGeom>
          <a:solidFill>
            <a:srgbClr val="C0C0C0">
              <a:alpha val="8980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Podobnie np. kwarkom jest wszystko jedno, czy w nie wierzymy.</a:t>
            </a:r>
          </a:p>
          <a:p>
            <a:endParaRPr lang="pl-PL" sz="2400" dirty="0" smtClean="0"/>
          </a:p>
          <a:p>
            <a:r>
              <a:rPr lang="pl-PL" sz="2400" dirty="0" smtClean="0"/>
              <a:t>Nasze moralne przekonania wyewoluowały – są obiektywne. Czy to osłabia ich moc? </a:t>
            </a:r>
          </a:p>
          <a:p>
            <a:r>
              <a:rPr lang="pl-PL" sz="2400" dirty="0" smtClean="0"/>
              <a:t>Ale Steven </a:t>
            </a:r>
            <a:r>
              <a:rPr lang="pl-PL" sz="2400" dirty="0" err="1" smtClean="0"/>
              <a:t>Pinker</a:t>
            </a:r>
            <a:r>
              <a:rPr lang="pl-PL" sz="2400" dirty="0" smtClean="0"/>
              <a:t> w </a:t>
            </a:r>
            <a:r>
              <a:rPr lang="pl-PL" sz="2400" i="1" dirty="0" smtClean="0"/>
              <a:t>Lepszych Aniołach </a:t>
            </a:r>
            <a:r>
              <a:rPr lang="pl-PL" sz="2400" i="1" dirty="0"/>
              <a:t>N</a:t>
            </a:r>
            <a:r>
              <a:rPr lang="pl-PL" sz="2400" i="1" dirty="0" smtClean="0"/>
              <a:t>aszej Natury </a:t>
            </a:r>
            <a:r>
              <a:rPr lang="pl-PL" sz="2400" dirty="0" smtClean="0"/>
              <a:t>twierdzi, że przemocy jest na świecie coraz mniej – </a:t>
            </a:r>
            <a:r>
              <a:rPr lang="pl-PL" sz="2400" dirty="0" smtClean="0">
                <a:solidFill>
                  <a:srgbClr val="FF0000"/>
                </a:solidFill>
              </a:rPr>
              <a:t>czyżby </a:t>
            </a:r>
            <a:r>
              <a:rPr lang="pl-PL" sz="2400" dirty="0" smtClean="0"/>
              <a:t>dlatego, że naturalna selekcja ma coraz mniejszy wpływ na nasze życie.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177159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657" y="47937"/>
            <a:ext cx="2066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" y="227204"/>
            <a:ext cx="4359293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745" y="548680"/>
            <a:ext cx="3223912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25895" y="1844824"/>
            <a:ext cx="5770241" cy="501675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Z trzech największych, naukowych PYTAŃ, na jedno – </a:t>
            </a:r>
            <a:r>
              <a:rPr lang="pl-PL" sz="2800" dirty="0" smtClean="0">
                <a:solidFill>
                  <a:srgbClr val="FF0000"/>
                </a:solidFill>
              </a:rPr>
              <a:t>my a Wszechświat</a:t>
            </a:r>
            <a:r>
              <a:rPr lang="pl-PL" sz="2800" dirty="0" smtClean="0"/>
              <a:t> - odpowiedział Kopernik. Nie jesteśmy Środkiem. </a:t>
            </a:r>
          </a:p>
          <a:p>
            <a:r>
              <a:rPr lang="pl-PL" sz="2800" dirty="0" smtClean="0"/>
              <a:t>Drugie pytanie – </a:t>
            </a:r>
            <a:r>
              <a:rPr lang="pl-PL" sz="2800" dirty="0" smtClean="0">
                <a:solidFill>
                  <a:srgbClr val="FF0000"/>
                </a:solidFill>
              </a:rPr>
              <a:t>my a pozostałe życie</a:t>
            </a:r>
            <a:r>
              <a:rPr lang="pl-PL" sz="2800" dirty="0" smtClean="0"/>
              <a:t> - </a:t>
            </a:r>
            <a:r>
              <a:rPr lang="en-US" sz="2800" dirty="0" smtClean="0"/>
              <a:t>Darwin </a:t>
            </a:r>
            <a:r>
              <a:rPr lang="pl-PL" sz="2800" dirty="0" smtClean="0"/>
              <a:t>– nie jesteśmy wynikiem specjalnego aktu kreacji lecz jedną z gałęzi ewolucji</a:t>
            </a:r>
            <a:r>
              <a:rPr lang="en-US" sz="2800" dirty="0" smtClean="0"/>
              <a:t>. </a:t>
            </a:r>
            <a:r>
              <a:rPr lang="pl-PL" sz="2800" dirty="0" smtClean="0"/>
              <a:t>Trzecie pytanie – </a:t>
            </a:r>
            <a:r>
              <a:rPr lang="pl-PL" sz="2800" dirty="0" smtClean="0">
                <a:solidFill>
                  <a:srgbClr val="FF0000"/>
                </a:solidFill>
              </a:rPr>
              <a:t>my (nasz umysł) a reszta fizycznego świata</a:t>
            </a:r>
            <a:r>
              <a:rPr lang="pl-PL" sz="2800" dirty="0" smtClean="0"/>
              <a:t> – jest bez odpowiedzi …</a:t>
            </a:r>
          </a:p>
          <a:p>
            <a:endParaRPr lang="pl-PL" sz="2000" dirty="0" smtClean="0"/>
          </a:p>
          <a:p>
            <a:r>
              <a:rPr lang="pl-PL" sz="2000" dirty="0" smtClean="0"/>
              <a:t>1(3)</a:t>
            </a:r>
            <a:endParaRPr lang="pl-PL" sz="20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5796136" y="4533652"/>
            <a:ext cx="33291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solidFill>
                  <a:srgbClr val="FFFF00"/>
                </a:solidFill>
              </a:rPr>
              <a:t>… doświadczamy jakoś kolorów. Mamy pewną świadomość procesu przetwarzania informacji. Czym jest ten tajemniczy aspekt nas?</a:t>
            </a:r>
            <a:endParaRPr lang="pl-PL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364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2528" y="73727"/>
            <a:ext cx="8877673" cy="5940088"/>
          </a:xfrm>
          <a:prstGeom prst="rect">
            <a:avLst/>
          </a:prstGeom>
          <a:solidFill>
            <a:srgbClr val="C0C0C0">
              <a:alpha val="8980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3600" dirty="0" smtClean="0"/>
              <a:t>Jak mózg wznosi się ponad przetwarzanie informacji i staje się sam świadomy tej informacji? </a:t>
            </a:r>
            <a:r>
              <a:rPr lang="pl-PL" sz="3600" dirty="0" smtClean="0">
                <a:solidFill>
                  <a:srgbClr val="FF0000"/>
                </a:solidFill>
              </a:rPr>
              <a:t>Nie robi tego. </a:t>
            </a:r>
            <a:r>
              <a:rPr lang="pl-PL" sz="3600" dirty="0" smtClean="0"/>
              <a:t>Ten wniosek mózgu jest błędny (nie ten jeden). Introspekcja wydaje się chwytać te mgliste rzeczy – </a:t>
            </a:r>
            <a:r>
              <a:rPr lang="pl-PL" sz="3600" dirty="0" smtClean="0">
                <a:solidFill>
                  <a:schemeClr val="accent3">
                    <a:lumMod val="50000"/>
                  </a:schemeClr>
                </a:solidFill>
              </a:rPr>
              <a:t>świadomość, zieloność, jak boli ból </a:t>
            </a:r>
            <a:r>
              <a:rPr lang="pl-PL" sz="3600" dirty="0" smtClean="0"/>
              <a:t>– a to mechanizm mózgu odczytuje model, błędny model (magiczny). Czego, z kolei introspekcja nie ma szans przeskoczyć. </a:t>
            </a:r>
          </a:p>
          <a:p>
            <a:endParaRPr lang="pl-PL" sz="3600" dirty="0"/>
          </a:p>
          <a:p>
            <a:r>
              <a:rPr lang="pl-PL" sz="2000" dirty="0" smtClean="0"/>
              <a:t>2(3)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016895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2528" y="73727"/>
            <a:ext cx="8877673" cy="6863417"/>
          </a:xfrm>
          <a:prstGeom prst="rect">
            <a:avLst/>
          </a:prstGeom>
          <a:solidFill>
            <a:srgbClr val="C0C0C0">
              <a:alpha val="8980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3600" dirty="0" smtClean="0"/>
              <a:t>Patrzymy na czerwone jabłko. Mózg przelicza </a:t>
            </a:r>
            <a:r>
              <a:rPr lang="pl-PL" sz="3600" dirty="0" smtClean="0">
                <a:solidFill>
                  <a:srgbClr val="FF0000"/>
                </a:solidFill>
              </a:rPr>
              <a:t>kolor</a:t>
            </a:r>
            <a:r>
              <a:rPr lang="pl-PL" sz="3600" dirty="0" smtClean="0"/>
              <a:t>. Przelicza też informację o sobie (o nas) i o (fizycznie niespójnym) subiektywnym odczuciu. </a:t>
            </a:r>
          </a:p>
          <a:p>
            <a:r>
              <a:rPr lang="pl-PL" sz="3600" dirty="0" smtClean="0">
                <a:solidFill>
                  <a:srgbClr val="7030A0"/>
                </a:solidFill>
              </a:rPr>
              <a:t>Dlaczego mózg marnuje energię na te drugie?</a:t>
            </a:r>
          </a:p>
          <a:p>
            <a:r>
              <a:rPr lang="pl-PL" sz="3600" dirty="0" smtClean="0"/>
              <a:t>Kolor to fala światła - fizyka. Mózg ma niezbyt ścisły koloru model. Uwaga, baczenie – to realne działanie mózgu. Świadomość - to niezbyt ścisły model uwagi. </a:t>
            </a:r>
            <a:r>
              <a:rPr lang="pl-PL" sz="2400" dirty="0" smtClean="0"/>
              <a:t>Świadomość jest raczej karykaturą czegoś realnego niż iluzją.</a:t>
            </a:r>
            <a:endParaRPr lang="pl-PL" sz="2400" dirty="0"/>
          </a:p>
          <a:p>
            <a:r>
              <a:rPr lang="pl-PL" sz="3600" dirty="0" smtClean="0"/>
              <a:t>Mózg potrzebuje zgrubnego modelu tego, czym steruje.</a:t>
            </a:r>
            <a:endParaRPr lang="pl-PL" sz="3600" dirty="0"/>
          </a:p>
          <a:p>
            <a:r>
              <a:rPr lang="pl-PL" sz="2000" dirty="0" smtClean="0"/>
              <a:t>3(3)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928268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" y="2636"/>
            <a:ext cx="8588037" cy="685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6300192" y="2420888"/>
            <a:ext cx="2736304" cy="3108543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Świadomość jest raczej skutkiem wszechstronnej komunikacji … żadna z części mózgu nie jest siedliskiem duszy</a:t>
            </a:r>
            <a:endParaRPr lang="pl-PL" sz="28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73454" y="5298598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1(2)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979364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03040" y="404664"/>
            <a:ext cx="8640960" cy="6001643"/>
          </a:xfrm>
          <a:prstGeom prst="rect">
            <a:avLst/>
          </a:prstGeom>
          <a:solidFill>
            <a:schemeClr val="bg1">
              <a:lumMod val="95000"/>
              <a:alpha val="78824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3200" dirty="0"/>
              <a:t>Znane były w mózgu sieci połączeń związane z </a:t>
            </a:r>
            <a:r>
              <a:rPr lang="pl-PL" sz="3200" dirty="0" smtClean="0"/>
              <a:t>po-szczególnymi operacjami, </a:t>
            </a:r>
            <a:r>
              <a:rPr lang="pl-PL" sz="3200" dirty="0"/>
              <a:t>jak uwaga, język, sterowanie. </a:t>
            </a:r>
            <a:endParaRPr lang="pl-PL" sz="3200" dirty="0" smtClean="0"/>
          </a:p>
          <a:p>
            <a:endParaRPr lang="pl-PL" sz="3200" dirty="0"/>
          </a:p>
          <a:p>
            <a:r>
              <a:rPr lang="pl-PL" sz="3200" dirty="0"/>
              <a:t>Jednak świadomość przełamuje modularność tych sieci, </a:t>
            </a:r>
            <a:r>
              <a:rPr lang="pl-PL" sz="3200" dirty="0" smtClean="0"/>
              <a:t>następuje intensyfikacja łączności pomiędzy nimi. </a:t>
            </a:r>
          </a:p>
          <a:p>
            <a:endParaRPr lang="pl-PL" sz="3200" dirty="0"/>
          </a:p>
          <a:p>
            <a:r>
              <a:rPr lang="pl-PL" sz="3200" dirty="0" smtClean="0"/>
              <a:t>Świadomość </a:t>
            </a:r>
            <a:r>
              <a:rPr lang="pl-PL" sz="3200" dirty="0"/>
              <a:t>może </a:t>
            </a:r>
            <a:r>
              <a:rPr lang="pl-PL" sz="3200" dirty="0" smtClean="0"/>
              <a:t>być </a:t>
            </a:r>
            <a:r>
              <a:rPr lang="pl-PL" sz="3200" dirty="0"/>
              <a:t>skutkiem </a:t>
            </a:r>
            <a:r>
              <a:rPr lang="pl-PL" sz="2000" dirty="0"/>
              <a:t>(emergentnym)</a:t>
            </a:r>
            <a:r>
              <a:rPr lang="pl-PL" sz="3200" dirty="0"/>
              <a:t> komunikacji bardzo różnych części mózgu</a:t>
            </a:r>
            <a:r>
              <a:rPr lang="pl-PL" sz="3200" dirty="0" smtClean="0"/>
              <a:t>.</a:t>
            </a:r>
          </a:p>
          <a:p>
            <a:endParaRPr lang="pl-PL" sz="3200" dirty="0"/>
          </a:p>
          <a:p>
            <a:r>
              <a:rPr lang="pl-PL" sz="3200" dirty="0"/>
              <a:t>Nie ma więc jednego siedliska Kartezjańskiej duszy. </a:t>
            </a:r>
            <a:endParaRPr lang="pl-PL" sz="32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73454" y="5298598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pl-PL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(2)</a:t>
            </a:r>
            <a:endParaRPr lang="pl-PL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359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927" y="260648"/>
            <a:ext cx="47625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96752"/>
            <a:ext cx="56007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6520373" y="3749457"/>
            <a:ext cx="2660104" cy="3108543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Ona z absolutną pewnością była w stanie powiedzieć, jak to było. Tylko, że nic z tego nie było prawdą.</a:t>
            </a:r>
            <a:endParaRPr lang="pl-PL" sz="28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35496" y="647299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1(2)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9364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izabeth Phel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957"/>
            <a:ext cx="4608512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adamwalanus.pl/2011/cc1520/b1520f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2" y="3070866"/>
            <a:ext cx="4535488" cy="378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8991" y="6356079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2</a:t>
            </a:r>
            <a:r>
              <a:rPr lang="pl-PL" dirty="0" smtClean="0"/>
              <a:t>(2)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53777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" y="0"/>
            <a:ext cx="3726557" cy="73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94589"/>
            <a:ext cx="7086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" y="2451086"/>
            <a:ext cx="6905625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7410127" y="2852937"/>
            <a:ext cx="1770349" cy="3970318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Post-humanizm jest znakiem końca pewnego sposobu widzenia siebie</a:t>
            </a:r>
            <a:endParaRPr lang="pl-PL" sz="28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73454" y="6237312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1(2)</a:t>
            </a:r>
            <a:endParaRPr lang="pl-PL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364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79512" y="404664"/>
            <a:ext cx="8964488" cy="6247864"/>
          </a:xfrm>
          <a:prstGeom prst="rect">
            <a:avLst/>
          </a:prstGeom>
          <a:solidFill>
            <a:schemeClr val="bg1">
              <a:lumMod val="95000"/>
              <a:alpha val="78824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/>
              <a:t>Marvin </a:t>
            </a:r>
            <a:r>
              <a:rPr lang="pl-PL" sz="2400" dirty="0" err="1"/>
              <a:t>Minsky</a:t>
            </a:r>
            <a:r>
              <a:rPr lang="pl-PL" sz="2400" dirty="0"/>
              <a:t>: następnym stadium ewolucji będą roboty</a:t>
            </a:r>
            <a:r>
              <a:rPr lang="pl-PL" sz="2000" dirty="0"/>
              <a:t> (nasze "dzieci</a:t>
            </a:r>
            <a:r>
              <a:rPr lang="pl-PL" sz="2000" dirty="0" smtClean="0"/>
              <a:t>").</a:t>
            </a:r>
          </a:p>
          <a:p>
            <a:endParaRPr lang="pl-PL" sz="2000" dirty="0"/>
          </a:p>
          <a:p>
            <a:r>
              <a:rPr lang="pl-PL" sz="2400" dirty="0"/>
              <a:t>Ray Kurzweil: etyczne problemy </a:t>
            </a:r>
            <a:r>
              <a:rPr lang="pl-PL" sz="2400" dirty="0" err="1"/>
              <a:t>posthumanizmu</a:t>
            </a:r>
            <a:r>
              <a:rPr lang="pl-PL" sz="2400" dirty="0"/>
              <a:t> </a:t>
            </a:r>
            <a:r>
              <a:rPr lang="pl-PL" sz="2400" dirty="0" smtClean="0"/>
              <a:t>rozwiązywać </a:t>
            </a:r>
            <a:r>
              <a:rPr lang="pl-PL" sz="2400" dirty="0"/>
              <a:t>będą maszyny</a:t>
            </a:r>
            <a:r>
              <a:rPr lang="pl-PL" sz="2000" dirty="0"/>
              <a:t> (komputery)</a:t>
            </a:r>
            <a:r>
              <a:rPr lang="pl-PL" sz="2400" dirty="0"/>
              <a:t>, </a:t>
            </a:r>
            <a:r>
              <a:rPr lang="pl-PL" sz="2400" dirty="0" smtClean="0"/>
              <a:t>które </a:t>
            </a:r>
            <a:r>
              <a:rPr lang="pl-PL" sz="2400" dirty="0"/>
              <a:t>będą miały świadomość, którą będą się kierowały (i nas kierowały</a:t>
            </a:r>
            <a:r>
              <a:rPr lang="pl-PL" sz="2400" dirty="0" smtClean="0"/>
              <a:t>).</a:t>
            </a:r>
          </a:p>
          <a:p>
            <a:endParaRPr lang="pl-PL" sz="2400" dirty="0"/>
          </a:p>
          <a:p>
            <a:r>
              <a:rPr lang="pl-PL" sz="2400" dirty="0"/>
              <a:t>Myślenie oddziela </a:t>
            </a:r>
            <a:r>
              <a:rPr lang="pl-PL" sz="2400" dirty="0" smtClean="0"/>
              <a:t>się </a:t>
            </a:r>
            <a:r>
              <a:rPr lang="pl-PL" sz="2400" dirty="0"/>
              <a:t>więc od ciała - </a:t>
            </a:r>
            <a:r>
              <a:rPr lang="pl-PL" sz="2400" dirty="0" smtClean="0"/>
              <a:t>Kartezjański </a:t>
            </a:r>
            <a:r>
              <a:rPr lang="pl-PL" sz="2400" dirty="0"/>
              <a:t>dualizm</a:t>
            </a:r>
            <a:r>
              <a:rPr lang="pl-PL" sz="2400" dirty="0" smtClean="0"/>
              <a:t>.</a:t>
            </a:r>
          </a:p>
          <a:p>
            <a:endParaRPr lang="pl-PL" sz="2400" dirty="0"/>
          </a:p>
          <a:p>
            <a:r>
              <a:rPr lang="pl-PL" sz="2400" dirty="0"/>
              <a:t>Koniec człowieka - skutek </a:t>
            </a:r>
            <a:r>
              <a:rPr lang="pl-PL" sz="2400" dirty="0" err="1"/>
              <a:t>neuromedycyny</a:t>
            </a:r>
            <a:r>
              <a:rPr lang="pl-PL" sz="2400" dirty="0"/>
              <a:t>, inżynierii genetycznej, AI - apokaliptyczna utopia/fantazja</a:t>
            </a:r>
            <a:r>
              <a:rPr lang="pl-PL" sz="2400" dirty="0" smtClean="0"/>
              <a:t>.</a:t>
            </a:r>
          </a:p>
          <a:p>
            <a:endParaRPr lang="pl-PL" sz="2400" dirty="0"/>
          </a:p>
          <a:p>
            <a:r>
              <a:rPr lang="pl-PL" sz="2400" dirty="0"/>
              <a:t>Może przetrwa jakiś esencjonalny humanizm, ponad historycznymi przemianami</a:t>
            </a:r>
            <a:r>
              <a:rPr lang="pl-PL" sz="2400" dirty="0" smtClean="0"/>
              <a:t>.</a:t>
            </a:r>
          </a:p>
          <a:p>
            <a:endParaRPr lang="pl-PL" sz="2400" dirty="0"/>
          </a:p>
          <a:p>
            <a:r>
              <a:rPr lang="pl-PL" sz="2400" dirty="0"/>
              <a:t>Średniowieczne przeciwstawianie się binarności </a:t>
            </a:r>
            <a:r>
              <a:rPr lang="pl-PL" sz="2400" dirty="0" smtClean="0"/>
              <a:t>życia/śmierci </a:t>
            </a:r>
            <a:r>
              <a:rPr lang="pl-PL" sz="2400" dirty="0"/>
              <a:t>- </a:t>
            </a:r>
            <a:r>
              <a:rPr lang="pl-PL" sz="2400" dirty="0" err="1"/>
              <a:t>proto</a:t>
            </a:r>
            <a:r>
              <a:rPr lang="pl-PL" sz="2400" dirty="0"/>
              <a:t>-cyborg?</a:t>
            </a:r>
            <a:endParaRPr lang="pl-PL" sz="24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6906" y="5510115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>
                <a:solidFill>
                  <a:schemeClr val="bg1">
                    <a:lumMod val="85000"/>
                  </a:schemeClr>
                </a:solidFill>
              </a:rPr>
              <a:t>2</a:t>
            </a:r>
            <a:r>
              <a:rPr lang="pl-PL" sz="2400" dirty="0" smtClean="0">
                <a:solidFill>
                  <a:schemeClr val="bg1">
                    <a:lumMod val="85000"/>
                  </a:schemeClr>
                </a:solidFill>
              </a:rPr>
              <a:t>(2)</a:t>
            </a:r>
            <a:endParaRPr lang="pl-PL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35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9" y="1671338"/>
            <a:ext cx="9144000" cy="547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739" y="-3511"/>
            <a:ext cx="344805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580112" cy="167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5283392" y="5360176"/>
            <a:ext cx="3888397" cy="1384995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A tymczasem, komputery albo Internet zaczną być świadome.</a:t>
            </a:r>
            <a:endParaRPr lang="pl-PL" sz="28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22979" y="4375862"/>
            <a:ext cx="3888397" cy="2246769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Dlaczego właściwie te wszystkie skomplikowane procesy mózgowe odbierać musimy jako wewnętrzne?</a:t>
            </a:r>
          </a:p>
        </p:txBody>
      </p:sp>
      <p:sp>
        <p:nvSpPr>
          <p:cNvPr id="2" name="Prostokąt 1"/>
          <p:cNvSpPr/>
          <p:nvPr/>
        </p:nvSpPr>
        <p:spPr>
          <a:xfrm>
            <a:off x="99855" y="653023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1(5</a:t>
            </a:r>
            <a:r>
              <a:rPr lang="pl-P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pl-P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36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79512" y="404664"/>
            <a:ext cx="8964488" cy="4524315"/>
          </a:xfrm>
          <a:prstGeom prst="rect">
            <a:avLst/>
          </a:prstGeom>
          <a:solidFill>
            <a:schemeClr val="bg1">
              <a:lumMod val="95000"/>
              <a:alpha val="78824"/>
            </a:schemeClr>
          </a:solidFill>
        </p:spPr>
        <p:txBody>
          <a:bodyPr wrap="square" rtlCol="0">
            <a:spAutoFit/>
          </a:bodyPr>
          <a:lstStyle/>
          <a:p>
            <a:endParaRPr lang="pl-PL" sz="2400" dirty="0"/>
          </a:p>
          <a:p>
            <a:r>
              <a:rPr lang="pl-PL" sz="2400" b="1" dirty="0"/>
              <a:t>Twardy problem </a:t>
            </a:r>
            <a:r>
              <a:rPr lang="pl-PL" sz="2000" dirty="0"/>
              <a:t>(hard problem)</a:t>
            </a:r>
            <a:r>
              <a:rPr lang="pl-PL" sz="2400" dirty="0"/>
              <a:t> i miękki problem </a:t>
            </a:r>
            <a:r>
              <a:rPr lang="pl-PL" sz="2000" dirty="0"/>
              <a:t>(</a:t>
            </a:r>
            <a:r>
              <a:rPr lang="pl-PL" sz="2000" dirty="0" err="1"/>
              <a:t>soft</a:t>
            </a:r>
            <a:r>
              <a:rPr lang="pl-PL" sz="2000" dirty="0"/>
              <a:t> problem)</a:t>
            </a:r>
            <a:r>
              <a:rPr lang="pl-PL" sz="2400" dirty="0"/>
              <a:t> </a:t>
            </a:r>
            <a:r>
              <a:rPr lang="pl-PL" sz="2400" dirty="0" smtClean="0"/>
              <a:t>świadomości.</a:t>
            </a:r>
            <a:endParaRPr lang="pl-PL" sz="2400" dirty="0"/>
          </a:p>
          <a:p>
            <a:r>
              <a:rPr lang="pl-PL" sz="2400" dirty="0"/>
              <a:t>Twardy - dotyczy samej istoty, esencji, „substancji" świadomości, umysłu, sfery subiektywnej - jakiś całkowicie odrębny byt - </a:t>
            </a:r>
            <a:r>
              <a:rPr lang="pl-PL" sz="2400" dirty="0" err="1"/>
              <a:t>qualia</a:t>
            </a:r>
            <a:r>
              <a:rPr lang="pl-PL" sz="2400" dirty="0"/>
              <a:t>. </a:t>
            </a:r>
          </a:p>
          <a:p>
            <a:r>
              <a:rPr lang="pl-PL" sz="2400" dirty="0"/>
              <a:t>Miękki problem - jak w materialnym świecie może </a:t>
            </a:r>
            <a:r>
              <a:rPr lang="pl-PL" sz="2400" dirty="0" smtClean="0"/>
              <a:t>się wyłonić </a:t>
            </a:r>
            <a:r>
              <a:rPr lang="pl-PL" sz="2400" dirty="0"/>
              <a:t>świadomość. </a:t>
            </a:r>
          </a:p>
          <a:p>
            <a:endParaRPr lang="pl-PL" sz="2400" dirty="0"/>
          </a:p>
          <a:p>
            <a:r>
              <a:rPr lang="pl-PL" sz="2400" dirty="0"/>
              <a:t>Uderzyłem się w palec - włókno nerwowe typu C przesyła sygnał do rdzenia kręgowego, </a:t>
            </a:r>
            <a:r>
              <a:rPr lang="pl-PL" sz="2400" dirty="0" err="1" smtClean="0"/>
              <a:t>neurotransmittery</a:t>
            </a:r>
            <a:r>
              <a:rPr lang="pl-PL" sz="2400" dirty="0" smtClean="0"/>
              <a:t> </a:t>
            </a:r>
            <a:r>
              <a:rPr lang="pl-PL" sz="2400" dirty="0"/>
              <a:t>do </a:t>
            </a:r>
            <a:r>
              <a:rPr lang="pl-PL" sz="2400" dirty="0" err="1"/>
              <a:t>thalamusa</a:t>
            </a:r>
            <a:r>
              <a:rPr lang="pl-PL" sz="2400" dirty="0"/>
              <a:t> </a:t>
            </a:r>
            <a:r>
              <a:rPr lang="pl-PL" sz="2000" dirty="0"/>
              <a:t>(wzgórza)</a:t>
            </a:r>
            <a:r>
              <a:rPr lang="pl-PL" sz="2400" dirty="0"/>
              <a:t> w mózgu, który aktywuje  system limbiczny </a:t>
            </a:r>
            <a:r>
              <a:rPr lang="pl-PL" sz="2400" dirty="0" smtClean="0">
                <a:solidFill>
                  <a:srgbClr val="C00000"/>
                </a:solidFill>
              </a:rPr>
              <a:t>– to jest jasne</a:t>
            </a:r>
            <a:r>
              <a:rPr lang="pl-PL" sz="2400" dirty="0">
                <a:solidFill>
                  <a:srgbClr val="C00000"/>
                </a:solidFill>
              </a:rPr>
              <a:t>, ale co to ma do mojego odczucia bólu, i co to jest ból?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6906" y="5510115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2(5)</a:t>
            </a:r>
            <a:endParaRPr lang="pl-PL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79512" y="0"/>
            <a:ext cx="8964488" cy="6740307"/>
          </a:xfrm>
          <a:prstGeom prst="rect">
            <a:avLst/>
          </a:prstGeom>
          <a:solidFill>
            <a:schemeClr val="bg1">
              <a:lumMod val="95000"/>
              <a:alpha val="78824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1974</a:t>
            </a:r>
            <a:r>
              <a:rPr lang="pl-PL" sz="2400" dirty="0"/>
              <a:t>, Thomas </a:t>
            </a:r>
            <a:r>
              <a:rPr lang="pl-PL" sz="2400" dirty="0" err="1"/>
              <a:t>Nagel</a:t>
            </a:r>
            <a:r>
              <a:rPr lang="pl-PL" sz="2400" dirty="0"/>
              <a:t> – "Jak to jest być nietoperzem"</a:t>
            </a:r>
          </a:p>
          <a:p>
            <a:endParaRPr lang="pl-PL" sz="2400" dirty="0" smtClean="0"/>
          </a:p>
          <a:p>
            <a:endParaRPr lang="pl-PL" sz="2400" dirty="0"/>
          </a:p>
          <a:p>
            <a:r>
              <a:rPr lang="pl-PL" sz="2400" dirty="0" err="1"/>
              <a:t>Christof</a:t>
            </a:r>
            <a:r>
              <a:rPr lang="pl-PL" sz="2400" dirty="0"/>
              <a:t> Koch - serio: nie jest całkiem wykluczone, że mój </a:t>
            </a:r>
            <a:r>
              <a:rPr lang="pl-PL" sz="2400" dirty="0" err="1"/>
              <a:t>iPhone</a:t>
            </a:r>
            <a:r>
              <a:rPr lang="pl-PL" sz="2400" dirty="0"/>
              <a:t> ma odczucia</a:t>
            </a:r>
            <a:r>
              <a:rPr lang="pl-PL" sz="2000" dirty="0"/>
              <a:t> (uczucia, </a:t>
            </a:r>
            <a:r>
              <a:rPr lang="pl-PL" sz="2000" dirty="0" err="1"/>
              <a:t>feelings</a:t>
            </a:r>
            <a:r>
              <a:rPr lang="pl-PL" sz="2000" dirty="0"/>
              <a:t>)</a:t>
            </a:r>
            <a:r>
              <a:rPr lang="pl-PL" sz="2400" dirty="0"/>
              <a:t>.</a:t>
            </a:r>
          </a:p>
          <a:p>
            <a:endParaRPr lang="pl-PL" sz="2400" dirty="0"/>
          </a:p>
          <a:p>
            <a:endParaRPr lang="pl-PL" sz="2400" dirty="0" smtClean="0"/>
          </a:p>
          <a:p>
            <a:endParaRPr lang="pl-PL" sz="2400" dirty="0"/>
          </a:p>
          <a:p>
            <a:endParaRPr lang="pl-PL" sz="2400" dirty="0"/>
          </a:p>
          <a:p>
            <a:r>
              <a:rPr lang="pl-PL" sz="2400" dirty="0" smtClean="0"/>
              <a:t>Świadomość </a:t>
            </a:r>
            <a:r>
              <a:rPr lang="pl-PL" sz="2400" dirty="0"/>
              <a:t>nie może być iluzją, jest czymś najpewniejszym </a:t>
            </a:r>
            <a:r>
              <a:rPr lang="pl-PL" dirty="0"/>
              <a:t>(Kartezjusz) </a:t>
            </a:r>
            <a:r>
              <a:rPr lang="pl-PL" dirty="0" smtClean="0"/>
              <a:t>     </a:t>
            </a:r>
            <a:r>
              <a:rPr lang="pl-PL" sz="2400" dirty="0" smtClean="0">
                <a:solidFill>
                  <a:srgbClr val="C00000"/>
                </a:solidFill>
              </a:rPr>
              <a:t>- </a:t>
            </a:r>
            <a:r>
              <a:rPr lang="pl-PL" sz="2400" dirty="0">
                <a:solidFill>
                  <a:srgbClr val="C00000"/>
                </a:solidFill>
              </a:rPr>
              <a:t>to nie jest naukowe stwierdzenie.</a:t>
            </a:r>
          </a:p>
          <a:p>
            <a:endParaRPr lang="pl-PL" sz="2400" dirty="0">
              <a:solidFill>
                <a:srgbClr val="C00000"/>
              </a:solidFill>
            </a:endParaRPr>
          </a:p>
          <a:p>
            <a:r>
              <a:rPr lang="pl-PL" sz="2400" dirty="0"/>
              <a:t>Zombie. Ewolucja </a:t>
            </a:r>
            <a:r>
              <a:rPr lang="pl-PL" sz="2400" i="1" dirty="0"/>
              <a:t>mogła</a:t>
            </a:r>
            <a:r>
              <a:rPr lang="pl-PL" sz="2400" dirty="0"/>
              <a:t> wytworzyć gatunek identyczny z ludzkim, jednak z zerem iskry świadomości w środku. </a:t>
            </a:r>
          </a:p>
          <a:p>
            <a:endParaRPr lang="pl-PL" sz="2400" dirty="0"/>
          </a:p>
          <a:p>
            <a:r>
              <a:rPr lang="pl-PL" sz="2400" dirty="0"/>
              <a:t>Częściowy Zombie. Pacjent DB z obszarem braku widzenia z powodu uszkodzenia mózgu - twierdzi, że przecież nic nie widzi, ale odpowiada poprawnie</a:t>
            </a:r>
            <a:r>
              <a:rPr lang="pl-PL" sz="2400" dirty="0" smtClean="0"/>
              <a:t>.</a:t>
            </a:r>
            <a:endParaRPr lang="pl-PL" sz="24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6906" y="5048450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solidFill>
                  <a:schemeClr val="bg1">
                    <a:lumMod val="85000"/>
                  </a:schemeClr>
                </a:solidFill>
              </a:rPr>
              <a:t>3(5)</a:t>
            </a:r>
            <a:endParaRPr lang="pl-PL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894" y="-29098"/>
            <a:ext cx="1666106" cy="1147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705" y="1677267"/>
            <a:ext cx="1732924" cy="1175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79512" y="0"/>
            <a:ext cx="8964488" cy="6740307"/>
          </a:xfrm>
          <a:prstGeom prst="rect">
            <a:avLst/>
          </a:prstGeom>
          <a:solidFill>
            <a:schemeClr val="bg1">
              <a:lumMod val="95000"/>
              <a:alpha val="78824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Daniel </a:t>
            </a:r>
            <a:r>
              <a:rPr lang="pl-PL" sz="2400" dirty="0" err="1"/>
              <a:t>Dennett</a:t>
            </a:r>
            <a:r>
              <a:rPr lang="pl-PL" sz="2400" dirty="0"/>
              <a:t>: </a:t>
            </a:r>
            <a:endParaRPr lang="pl-PL" sz="2400" dirty="0" smtClean="0"/>
          </a:p>
          <a:p>
            <a:r>
              <a:rPr lang="pl-PL" sz="2400" dirty="0" smtClean="0"/>
              <a:t>"</a:t>
            </a:r>
            <a:r>
              <a:rPr lang="pl-PL" sz="2400" dirty="0"/>
              <a:t>widzimy"/czujemy nasz subiektywny </a:t>
            </a:r>
            <a:r>
              <a:rPr lang="pl-PL" sz="2400" dirty="0" smtClean="0"/>
              <a:t>świat</a:t>
            </a:r>
          </a:p>
          <a:p>
            <a:r>
              <a:rPr lang="pl-PL" sz="2400" dirty="0" smtClean="0"/>
              <a:t> </a:t>
            </a:r>
            <a:r>
              <a:rPr lang="pl-PL" sz="2400" dirty="0"/>
              <a:t>- </a:t>
            </a:r>
            <a:r>
              <a:rPr lang="pl-PL" sz="2400" dirty="0" smtClean="0"/>
              <a:t>widzimy, </a:t>
            </a:r>
            <a:r>
              <a:rPr lang="pl-PL" sz="2400" dirty="0"/>
              <a:t>że Słońce kręci się wokół Ziemi (płaskiej). </a:t>
            </a:r>
            <a:endParaRPr lang="pl-PL" sz="2400" dirty="0" smtClean="0"/>
          </a:p>
          <a:p>
            <a:r>
              <a:rPr lang="pl-PL" sz="2400" dirty="0" smtClean="0"/>
              <a:t>Postaci </a:t>
            </a:r>
            <a:r>
              <a:rPr lang="pl-PL" sz="2400" dirty="0"/>
              <a:t>literackie "są" jakoś, są ze specjalnej substancji: </a:t>
            </a:r>
            <a:r>
              <a:rPr lang="pl-PL" sz="2400" dirty="0" err="1"/>
              <a:t>fikcjoplazmy</a:t>
            </a:r>
            <a:r>
              <a:rPr lang="pl-PL" sz="2400" dirty="0"/>
              <a:t>. (</a:t>
            </a:r>
            <a:r>
              <a:rPr lang="pl-PL" sz="2400" dirty="0" err="1"/>
              <a:t>Chalmers</a:t>
            </a:r>
            <a:r>
              <a:rPr lang="pl-PL" sz="2400" dirty="0"/>
              <a:t> podejrzewa, że </a:t>
            </a:r>
            <a:r>
              <a:rPr lang="pl-PL" sz="2400" dirty="0" err="1"/>
              <a:t>Dennett</a:t>
            </a:r>
            <a:r>
              <a:rPr lang="pl-PL" sz="2400" dirty="0"/>
              <a:t> jest zombie</a:t>
            </a:r>
            <a:r>
              <a:rPr lang="pl-PL" sz="2400" dirty="0" smtClean="0"/>
              <a:t>.)</a:t>
            </a:r>
          </a:p>
          <a:p>
            <a:endParaRPr lang="pl-PL" sz="2400" dirty="0"/>
          </a:p>
          <a:p>
            <a:r>
              <a:rPr lang="pl-PL" sz="2400" dirty="0"/>
              <a:t>Daniel </a:t>
            </a:r>
            <a:r>
              <a:rPr lang="pl-PL" sz="2400" dirty="0" err="1"/>
              <a:t>Dennett</a:t>
            </a:r>
            <a:r>
              <a:rPr lang="pl-PL" sz="2400" dirty="0"/>
              <a:t>: "Świadomość wyjaśniona" - </a:t>
            </a:r>
            <a:r>
              <a:rPr lang="pl-PL" sz="2400" dirty="0" err="1"/>
              <a:t>WYrzucona</a:t>
            </a:r>
            <a:endParaRPr lang="pl-PL" sz="2400" dirty="0"/>
          </a:p>
          <a:p>
            <a:endParaRPr lang="pl-PL" sz="2400" dirty="0"/>
          </a:p>
          <a:p>
            <a:r>
              <a:rPr lang="pl-PL" sz="2400" dirty="0"/>
              <a:t>Josh </a:t>
            </a:r>
            <a:r>
              <a:rPr lang="pl-PL" sz="2400" dirty="0" err="1"/>
              <a:t>Weisberg</a:t>
            </a:r>
            <a:r>
              <a:rPr lang="pl-PL" sz="2400" dirty="0"/>
              <a:t>: człowiek jest za głupi żeby zrozumieć </a:t>
            </a:r>
            <a:r>
              <a:rPr lang="pl-PL" sz="2400" dirty="0" smtClean="0"/>
              <a:t>świadomość, tak jak </a:t>
            </a:r>
            <a:r>
              <a:rPr lang="pl-PL" sz="2400" dirty="0"/>
              <a:t>wiewiórki, żeby </a:t>
            </a:r>
            <a:r>
              <a:rPr lang="pl-PL" sz="2400" dirty="0">
                <a:solidFill>
                  <a:srgbClr val="C00000"/>
                </a:solidFill>
              </a:rPr>
              <a:t>zrozumieć</a:t>
            </a:r>
            <a:r>
              <a:rPr lang="pl-PL" sz="2400" dirty="0"/>
              <a:t> mechanikę kwantową.</a:t>
            </a:r>
          </a:p>
          <a:p>
            <a:endParaRPr lang="pl-PL" sz="2400" dirty="0"/>
          </a:p>
          <a:p>
            <a:r>
              <a:rPr lang="pl-PL" sz="2400" dirty="0"/>
              <a:t>A małpy? psy, </a:t>
            </a:r>
            <a:r>
              <a:rPr lang="pl-PL" sz="2400" dirty="0" smtClean="0"/>
              <a:t>świnie</a:t>
            </a:r>
            <a:r>
              <a:rPr lang="pl-PL" sz="2400" dirty="0"/>
              <a:t>, ptaki? - gdzie koniec? </a:t>
            </a:r>
            <a:r>
              <a:rPr lang="pl-PL" sz="2000" dirty="0"/>
              <a:t>(Koch stara się nie rozdeptywać insektów.)</a:t>
            </a:r>
          </a:p>
          <a:p>
            <a:r>
              <a:rPr lang="pl-PL" sz="2400" dirty="0"/>
              <a:t>Wszystko może być świadome, pod warunkiem, że zawiera dostatecznie </a:t>
            </a:r>
            <a:r>
              <a:rPr lang="pl-PL" sz="2400" dirty="0" smtClean="0"/>
              <a:t>powiązaną </a:t>
            </a:r>
            <a:r>
              <a:rPr lang="pl-PL" sz="2400" dirty="0"/>
              <a:t>i zorganizowaną informację.</a:t>
            </a:r>
          </a:p>
          <a:p>
            <a:endParaRPr lang="pl-PL" sz="2400" dirty="0"/>
          </a:p>
          <a:p>
            <a:r>
              <a:rPr lang="pl-PL" sz="2400" dirty="0"/>
              <a:t>Czy </a:t>
            </a:r>
            <a:r>
              <a:rPr lang="pl-PL" sz="2400" dirty="0" err="1"/>
              <a:t>smartfon</a:t>
            </a:r>
            <a:r>
              <a:rPr lang="pl-PL" sz="2400" dirty="0"/>
              <a:t> ma </a:t>
            </a:r>
            <a:r>
              <a:rPr lang="pl-PL" sz="2400" dirty="0" smtClean="0"/>
              <a:t>świadomość </a:t>
            </a:r>
            <a:r>
              <a:rPr lang="pl-PL" sz="2400" dirty="0"/>
              <a:t>- nie wiemy (on wie), to jest jak czarna dziura</a:t>
            </a:r>
            <a:r>
              <a:rPr lang="pl-PL" sz="2400" dirty="0" smtClean="0"/>
              <a:t>.</a:t>
            </a:r>
            <a:endParaRPr lang="pl-PL" sz="24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6906" y="6396335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solidFill>
                  <a:schemeClr val="bg1">
                    <a:lumMod val="85000"/>
                  </a:schemeClr>
                </a:solidFill>
              </a:rPr>
              <a:t>4(5)</a:t>
            </a:r>
            <a:endParaRPr lang="pl-PL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960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79512" y="404664"/>
            <a:ext cx="8964488" cy="3785652"/>
          </a:xfrm>
          <a:prstGeom prst="rect">
            <a:avLst/>
          </a:prstGeom>
          <a:solidFill>
            <a:schemeClr val="bg1">
              <a:lumMod val="95000"/>
              <a:alpha val="78824"/>
            </a:schemeClr>
          </a:solidFill>
        </p:spPr>
        <p:txBody>
          <a:bodyPr wrap="square" rtlCol="0">
            <a:spAutoFit/>
          </a:bodyPr>
          <a:lstStyle/>
          <a:p>
            <a:endParaRPr lang="pl-PL" sz="2400" dirty="0"/>
          </a:p>
          <a:p>
            <a:r>
              <a:rPr lang="pl-PL" sz="2400" dirty="0"/>
              <a:t>Przyszłość: </a:t>
            </a:r>
            <a:endParaRPr lang="pl-PL" sz="2400" dirty="0" smtClean="0"/>
          </a:p>
          <a:p>
            <a:endParaRPr lang="pl-PL" sz="2400" dirty="0"/>
          </a:p>
          <a:p>
            <a:pPr marL="342900" indent="-342900">
              <a:buFontTx/>
              <a:buChar char="-"/>
            </a:pPr>
            <a:r>
              <a:rPr lang="pl-PL" sz="2400" dirty="0" smtClean="0"/>
              <a:t>może </a:t>
            </a:r>
            <a:r>
              <a:rPr lang="pl-PL" sz="2400" dirty="0"/>
              <a:t>za chwilę będziemy wyglądali jak </a:t>
            </a:r>
            <a:r>
              <a:rPr lang="pl-PL" sz="2400" dirty="0" err="1"/>
              <a:t>pre</a:t>
            </a:r>
            <a:r>
              <a:rPr lang="pl-PL" sz="2400" dirty="0"/>
              <a:t>-Darwiniści rozmawiający o </a:t>
            </a:r>
            <a:r>
              <a:rPr lang="pl-PL" sz="2400" dirty="0" smtClean="0"/>
              <a:t>biologii</a:t>
            </a:r>
          </a:p>
          <a:p>
            <a:pPr marL="342900" indent="-342900">
              <a:buFontTx/>
              <a:buChar char="-"/>
            </a:pPr>
            <a:endParaRPr lang="pl-PL" sz="2400" dirty="0"/>
          </a:p>
          <a:p>
            <a:pPr marL="342900" indent="-342900">
              <a:buFontTx/>
              <a:buChar char="-"/>
            </a:pPr>
            <a:r>
              <a:rPr lang="pl-PL" sz="2400" dirty="0" smtClean="0"/>
              <a:t>będziemy </a:t>
            </a:r>
            <a:r>
              <a:rPr lang="pl-PL" sz="2400" dirty="0"/>
              <a:t>mieli kompletną mapę mózgu i ktoś powie: a gdzie tu jest </a:t>
            </a:r>
            <a:r>
              <a:rPr lang="pl-PL" sz="2400" dirty="0" smtClean="0"/>
              <a:t>świadomość</a:t>
            </a:r>
            <a:r>
              <a:rPr lang="pl-PL" sz="2400" dirty="0"/>
              <a:t>, inny powie: TO jest świadomość </a:t>
            </a:r>
            <a:r>
              <a:rPr lang="pl-PL" sz="2400" dirty="0" smtClean="0"/>
              <a:t>...</a:t>
            </a:r>
            <a:endParaRPr lang="pl-PL" sz="2400" dirty="0"/>
          </a:p>
          <a:p>
            <a:endParaRPr lang="pl-PL" sz="2400" dirty="0"/>
          </a:p>
          <a:p>
            <a:endParaRPr lang="pl-PL" sz="24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6906" y="6339155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5(5)</a:t>
            </a:r>
            <a:endParaRPr lang="pl-PL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960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9" y="0"/>
            <a:ext cx="18859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853" y="12576"/>
            <a:ext cx="62674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944"/>
            <a:ext cx="5596110" cy="391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5724128" y="2276872"/>
            <a:ext cx="3312333" cy="4401205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Daniel Dennett: </a:t>
            </a:r>
            <a:r>
              <a:rPr lang="en-US" sz="1400" dirty="0"/>
              <a:t>I came to realize that many of the issues that philosophers love to talk about in the free will debates were irrelevant to anything important. </a:t>
            </a:r>
            <a:endParaRPr lang="pl-PL" sz="1400" dirty="0" smtClean="0"/>
          </a:p>
          <a:p>
            <a:r>
              <a:rPr lang="pl-PL" sz="2800" dirty="0" smtClean="0"/>
              <a:t>Dochodzę do wniosku, że wiele rzeczy zajmujących filozofów w debacie o wolnej woli nie ma związku z niczym ważnym.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127902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73"/>
            <a:ext cx="7324725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-33333" y="3613648"/>
            <a:ext cx="1941037" cy="3170099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2000" dirty="0" err="1"/>
              <a:t>Marxism</a:t>
            </a:r>
            <a:r>
              <a:rPr lang="pl-PL" sz="2000" dirty="0"/>
              <a:t>, </a:t>
            </a:r>
            <a:r>
              <a:rPr lang="pl-PL" sz="2000" dirty="0" err="1"/>
              <a:t>Freudianism</a:t>
            </a:r>
            <a:r>
              <a:rPr lang="pl-PL" sz="2000" dirty="0"/>
              <a:t>, </a:t>
            </a:r>
            <a:r>
              <a:rPr lang="pl-PL" sz="2000" dirty="0" err="1"/>
              <a:t>alienation</a:t>
            </a:r>
            <a:r>
              <a:rPr lang="pl-PL" sz="2000" dirty="0"/>
              <a:t>, </a:t>
            </a:r>
            <a:r>
              <a:rPr lang="pl-PL" sz="2000" dirty="0" err="1"/>
              <a:t>symbolism</a:t>
            </a:r>
            <a:r>
              <a:rPr lang="pl-PL" sz="2000" dirty="0"/>
              <a:t>, </a:t>
            </a:r>
            <a:r>
              <a:rPr lang="pl-PL" sz="2000" dirty="0" err="1"/>
              <a:t>modernism</a:t>
            </a:r>
            <a:r>
              <a:rPr lang="pl-PL" sz="2000" dirty="0"/>
              <a:t>, </a:t>
            </a:r>
            <a:r>
              <a:rPr lang="pl-PL" sz="2000" dirty="0" err="1"/>
              <a:t>existentialism</a:t>
            </a:r>
            <a:r>
              <a:rPr lang="pl-PL" sz="2000" dirty="0"/>
              <a:t>, </a:t>
            </a:r>
            <a:r>
              <a:rPr lang="pl-PL" sz="2000" dirty="0" err="1"/>
              <a:t>nihilism</a:t>
            </a:r>
            <a:r>
              <a:rPr lang="pl-PL" sz="2000" dirty="0"/>
              <a:t>, </a:t>
            </a:r>
            <a:r>
              <a:rPr lang="pl-PL" sz="2000" dirty="0" err="1"/>
              <a:t>deconstruction</a:t>
            </a:r>
            <a:r>
              <a:rPr lang="pl-PL" sz="2000" dirty="0"/>
              <a:t>, and </a:t>
            </a:r>
            <a:r>
              <a:rPr lang="pl-PL" sz="2000" dirty="0" err="1"/>
              <a:t>postcolonialism</a:t>
            </a:r>
            <a:r>
              <a:rPr lang="pl-PL" sz="2000" dirty="0"/>
              <a:t> 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5796136" y="2851779"/>
            <a:ext cx="3347864" cy="3970318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… </a:t>
            </a:r>
            <a:r>
              <a:rPr lang="en-US" sz="2800" dirty="0" smtClean="0"/>
              <a:t>the </a:t>
            </a:r>
            <a:r>
              <a:rPr lang="en-US" sz="2800" dirty="0"/>
              <a:t>last philosopher to exert wide-ranging influence was Wittgenstein</a:t>
            </a:r>
            <a:r>
              <a:rPr lang="en-US" sz="2800" dirty="0" smtClean="0"/>
              <a:t>.</a:t>
            </a:r>
            <a:endParaRPr lang="pl-PL" sz="2800" dirty="0" smtClean="0"/>
          </a:p>
          <a:p>
            <a:endParaRPr lang="pl-PL" sz="2800" dirty="0"/>
          </a:p>
          <a:p>
            <a:r>
              <a:rPr lang="pl-PL" sz="2800" dirty="0" smtClean="0"/>
              <a:t>… </a:t>
            </a:r>
            <a:r>
              <a:rPr lang="en-US" sz="2800" dirty="0" smtClean="0"/>
              <a:t>consciousness—are </a:t>
            </a:r>
            <a:r>
              <a:rPr lang="en-US" sz="2800" dirty="0"/>
              <a:t>byproducts of the brain’s activity.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127902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73"/>
            <a:ext cx="7324725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5760640" cy="439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4199926" y="3229563"/>
            <a:ext cx="4932040" cy="3170099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So </a:t>
            </a:r>
            <a:r>
              <a:rPr lang="en-US" sz="2000" dirty="0"/>
              <a:t>every discipline becomes implicitly a </a:t>
            </a:r>
            <a:r>
              <a:rPr lang="en-US" sz="2000" dirty="0" err="1"/>
              <a:t>neurodiscipline</a:t>
            </a:r>
            <a:r>
              <a:rPr lang="en-US" sz="2000" dirty="0"/>
              <a:t>, including ethics, aesthetics, musicology, theology, literature, whatever. </a:t>
            </a:r>
            <a:endParaRPr lang="pl-PL" sz="2000" dirty="0" smtClean="0"/>
          </a:p>
          <a:p>
            <a:endParaRPr lang="pl-PL" sz="2800" dirty="0"/>
          </a:p>
          <a:p>
            <a:r>
              <a:rPr lang="pl-PL" sz="2800" dirty="0" smtClean="0"/>
              <a:t>Wszystkie więc dziedziny stają się </a:t>
            </a:r>
            <a:r>
              <a:rPr lang="pl-PL" sz="2800" dirty="0" err="1" smtClean="0"/>
              <a:t>neuronauką</a:t>
            </a:r>
            <a:r>
              <a:rPr lang="pl-PL" sz="2800" dirty="0" smtClean="0"/>
              <a:t>, nie wyłączając etyki, estetyki, muzykologii, teologii, literatury, niczego.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127902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676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3491880" y="4130486"/>
            <a:ext cx="5629200" cy="2739211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The human brain contains roughly 86 billion neurons and trillions, perhaps hundreds of trillions, of intricate interconnections among those neurons.. </a:t>
            </a:r>
            <a:endParaRPr lang="pl-PL" sz="2000" dirty="0" smtClean="0"/>
          </a:p>
          <a:p>
            <a:endParaRPr lang="pl-PL" sz="2800" dirty="0"/>
          </a:p>
          <a:p>
            <a:r>
              <a:rPr lang="pl-PL" sz="2800" dirty="0" smtClean="0"/>
              <a:t>86 000 000 000 neuronów</a:t>
            </a:r>
          </a:p>
          <a:p>
            <a:r>
              <a:rPr lang="pl-PL" sz="2800" dirty="0" smtClean="0"/>
              <a:t>500 000 000 000 000 połączeń</a:t>
            </a:r>
          </a:p>
          <a:p>
            <a:r>
              <a:rPr lang="pl-PL" sz="2800" dirty="0" smtClean="0"/>
              <a:t>0 teorii jak to działa</a:t>
            </a:r>
            <a:endParaRPr lang="pl-PL" sz="28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3475654" y="908720"/>
            <a:ext cx="5629200" cy="1015663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 Neuroscience needs to welcome mathematicians, engineers, computer scientists, cognitive psychologists, and anthropologists into the fold.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1279023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217" y="0"/>
            <a:ext cx="2652783" cy="4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" y="0"/>
            <a:ext cx="6504457" cy="68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902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8" y="0"/>
            <a:ext cx="778192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6084168" y="2641461"/>
            <a:ext cx="3059832" cy="4216539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What’s emerging from these studies isn’t just a theory of language or of metaphor. It’s a nascent theory of consciousness</a:t>
            </a:r>
            <a:r>
              <a:rPr lang="en-US" sz="2000" dirty="0" smtClean="0"/>
              <a:t>. </a:t>
            </a:r>
            <a:endParaRPr lang="pl-PL" sz="2000" dirty="0" smtClean="0"/>
          </a:p>
          <a:p>
            <a:endParaRPr lang="pl-PL" sz="2800" dirty="0" smtClean="0"/>
          </a:p>
          <a:p>
            <a:r>
              <a:rPr lang="pl-PL" sz="2800" dirty="0" smtClean="0"/>
              <a:t>To nie tylko teoria języka, co wynika z tych badań, lecz rodząca się teoria </a:t>
            </a:r>
            <a:r>
              <a:rPr lang="pl-PL" sz="2800" dirty="0"/>
              <a:t>ś</a:t>
            </a:r>
            <a:r>
              <a:rPr lang="pl-PL" sz="2800" dirty="0" smtClean="0"/>
              <a:t>wiadomości.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1279023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76256" cy="667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6876256" y="0"/>
            <a:ext cx="2267744" cy="6247864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 the mystery of consciousness was overrated</a:t>
            </a:r>
            <a:r>
              <a:rPr lang="en-US" sz="2000" dirty="0" smtClean="0"/>
              <a:t>. </a:t>
            </a:r>
            <a:endParaRPr lang="pl-PL" sz="2000" dirty="0" smtClean="0"/>
          </a:p>
          <a:p>
            <a:endParaRPr lang="pl-PL" sz="2000" dirty="0" smtClean="0"/>
          </a:p>
          <a:p>
            <a:r>
              <a:rPr lang="en-US" sz="2000" dirty="0"/>
              <a:t>As we learn more about the detailed mechanisms in the brain, the question of ‘What is consciousness?’ will fade away into irrelevancy and abstraction,” </a:t>
            </a:r>
            <a:endParaRPr lang="pl-PL" sz="2000" dirty="0" smtClean="0"/>
          </a:p>
          <a:p>
            <a:endParaRPr lang="pl-PL" sz="2800" dirty="0" smtClean="0"/>
          </a:p>
          <a:p>
            <a:r>
              <a:rPr lang="pl-PL" sz="2800" dirty="0" smtClean="0"/>
              <a:t>Co to jest świadomość? – mętne pytanie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2971265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" y="12575"/>
            <a:ext cx="9125744" cy="5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40569" y="5136356"/>
            <a:ext cx="9125744" cy="1569660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we are perfectly good animals, ... human beings, are produced by a natural, totally amoral process, </a:t>
            </a:r>
            <a:endParaRPr lang="pl-PL" sz="2000" dirty="0" smtClean="0"/>
          </a:p>
          <a:p>
            <a:r>
              <a:rPr lang="pl-PL" sz="2800" dirty="0" smtClean="0"/>
              <a:t>Jesteśmy bardzo dobrymi zwierzętami   …  jesteśmy skutkiem naturalnego, zupełnie a-moralnego procesu.</a:t>
            </a:r>
          </a:p>
        </p:txBody>
      </p:sp>
    </p:spTree>
    <p:extLst>
      <p:ext uri="{BB962C8B-B14F-4D97-AF65-F5344CB8AC3E}">
        <p14:creationId xmlns:p14="http://schemas.microsoft.com/office/powerpoint/2010/main" val="32971265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" y="0"/>
            <a:ext cx="82369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5940152" y="2610683"/>
            <a:ext cx="3203849" cy="4247317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5400" dirty="0"/>
              <a:t>quantum physics and life – are </a:t>
            </a:r>
            <a:r>
              <a:rPr lang="en-US" sz="5400" dirty="0" smtClean="0"/>
              <a:t>connected</a:t>
            </a:r>
            <a:endParaRPr lang="pl-PL" sz="5400" dirty="0" smtClean="0"/>
          </a:p>
        </p:txBody>
      </p:sp>
      <p:sp>
        <p:nvSpPr>
          <p:cNvPr id="3" name="pole tekstowe 2"/>
          <p:cNvSpPr txBox="1"/>
          <p:nvPr/>
        </p:nvSpPr>
        <p:spPr>
          <a:xfrm>
            <a:off x="76570" y="6340678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1(2)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971265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940152" y="2610683"/>
            <a:ext cx="3203849" cy="4247317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5400" dirty="0"/>
              <a:t>quantum physics and life – are </a:t>
            </a:r>
            <a:r>
              <a:rPr lang="en-US" sz="5400" dirty="0" smtClean="0"/>
              <a:t>connected</a:t>
            </a:r>
            <a:endParaRPr lang="pl-PL" sz="54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11"/>
            <a:ext cx="5995977" cy="44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3131840" y="399758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Roger </a:t>
            </a:r>
            <a:r>
              <a:rPr lang="pl-PL" dirty="0" err="1" smtClean="0"/>
              <a:t>Penrose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179512" y="6380638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2(2)</a:t>
            </a:r>
            <a:endParaRPr lang="pl-PL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0658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0506"/>
            <a:ext cx="7096125" cy="676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2373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3" y="0"/>
            <a:ext cx="8750077" cy="638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779912" y="4795897"/>
            <a:ext cx="5379371" cy="2062103"/>
          </a:xfrm>
          <a:prstGeom prst="rect">
            <a:avLst/>
          </a:prstGeom>
          <a:solidFill>
            <a:srgbClr val="DDDDDD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"</a:t>
            </a:r>
            <a:r>
              <a:rPr lang="en-US" dirty="0"/>
              <a:t>I think it’s fair to say that C </a:t>
            </a:r>
            <a:r>
              <a:rPr lang="en-US" dirty="0" err="1"/>
              <a:t>elegans</a:t>
            </a:r>
            <a:r>
              <a:rPr lang="en-US" dirty="0"/>
              <a:t> has a very primitive self-representation" comments the philosopher-neuroscientist </a:t>
            </a:r>
            <a:r>
              <a:rPr lang="en-US" b="1" dirty="0"/>
              <a:t>Patricia </a:t>
            </a:r>
            <a:r>
              <a:rPr lang="en-US" b="1" dirty="0" err="1" smtClean="0"/>
              <a:t>Churchland</a:t>
            </a:r>
            <a:r>
              <a:rPr lang="pl-PL" b="1" dirty="0" smtClean="0"/>
              <a:t> </a:t>
            </a:r>
            <a:r>
              <a:rPr lang="en-US" dirty="0" smtClean="0"/>
              <a:t>—</a:t>
            </a:r>
            <a:r>
              <a:rPr lang="en-US" dirty="0"/>
              <a:t>indeed, she adds, "a self." </a:t>
            </a:r>
            <a:endParaRPr lang="pl-PL" dirty="0" smtClean="0"/>
          </a:p>
          <a:p>
            <a:r>
              <a:rPr lang="pl-PL" sz="2800" dirty="0" smtClean="0"/>
              <a:t>C</a:t>
            </a:r>
            <a:r>
              <a:rPr lang="en-US" sz="2800" dirty="0" smtClean="0"/>
              <a:t> </a:t>
            </a:r>
            <a:r>
              <a:rPr lang="en-US" sz="2800" dirty="0" err="1" smtClean="0"/>
              <a:t>elegans</a:t>
            </a:r>
            <a:r>
              <a:rPr lang="pl-PL" sz="2800" dirty="0" smtClean="0"/>
              <a:t> też ma jakąś, prymitywną </a:t>
            </a:r>
            <a:r>
              <a:rPr lang="pl-PL" sz="2800" dirty="0" err="1" smtClean="0"/>
              <a:t>samoreprezentację</a:t>
            </a:r>
            <a:r>
              <a:rPr lang="pl-PL" sz="2800" dirty="0" smtClean="0"/>
              <a:t>.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046" y="0"/>
            <a:ext cx="34004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23735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1430</Words>
  <Application>Microsoft Office PowerPoint</Application>
  <PresentationFormat>Pokaz na ekranie (4:3)</PresentationFormat>
  <Paragraphs>141</Paragraphs>
  <Slides>33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4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Walanus</dc:creator>
  <cp:lastModifiedBy>Adam</cp:lastModifiedBy>
  <cp:revision>37</cp:revision>
  <dcterms:created xsi:type="dcterms:W3CDTF">2015-06-15T10:45:56Z</dcterms:created>
  <dcterms:modified xsi:type="dcterms:W3CDTF">2015-06-25T10:04:14Z</dcterms:modified>
</cp:coreProperties>
</file>