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2" r:id="rId4"/>
    <p:sldId id="268" r:id="rId5"/>
    <p:sldId id="263" r:id="rId6"/>
    <p:sldId id="259" r:id="rId7"/>
    <p:sldId id="257" r:id="rId8"/>
    <p:sldId id="258" r:id="rId9"/>
    <p:sldId id="264" r:id="rId10"/>
    <p:sldId id="267" r:id="rId11"/>
    <p:sldId id="270" r:id="rId12"/>
    <p:sldId id="265" r:id="rId13"/>
    <p:sldId id="266" r:id="rId14"/>
    <p:sldId id="269" r:id="rId15"/>
    <p:sldId id="271" r:id="rId16"/>
    <p:sldId id="276" r:id="rId17"/>
    <p:sldId id="272" r:id="rId18"/>
    <p:sldId id="273" r:id="rId19"/>
    <p:sldId id="274" r:id="rId20"/>
    <p:sldId id="277" r:id="rId21"/>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0"/>
    <p:restoredTop sz="94660"/>
  </p:normalViewPr>
  <p:slideViewPr>
    <p:cSldViewPr>
      <p:cViewPr varScale="1">
        <p:scale>
          <a:sx n="109" d="100"/>
          <a:sy n="109" d="100"/>
        </p:scale>
        <p:origin x="-1122"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2013-03-11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2013-03-11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D17FA3B-C404-4317-B0BC-953931111309}" type="datetimeFigureOut">
              <a:rPr lang="pl-PL" smtClean="0"/>
              <a:t>2013-03-11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D17FA3B-C404-4317-B0BC-953931111309}" type="datetimeFigureOut">
              <a:rPr lang="pl-PL" smtClean="0"/>
              <a:t>2013-03-11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D17FA3B-C404-4317-B0BC-953931111309}" type="datetimeFigureOut">
              <a:rPr lang="pl-PL" smtClean="0"/>
              <a:t>2013-03-11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D17FA3B-C404-4317-B0BC-953931111309}" type="datetimeFigureOut">
              <a:rPr lang="pl-PL" smtClean="0"/>
              <a:t>2013-03-11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t>2013-03-11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2013-03-11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t>2013-03-11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2013-03-11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t>2013-03-11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17FA3B-C404-4317-B0BC-953931111309}" type="datetimeFigureOut">
              <a:rPr lang="pl-PL" smtClean="0"/>
              <a:t>2013-03-11</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897F-8F23-433E-A660-EFF8D3EDA506}"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6.gif"/><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gif"/></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3.gif"/></Relationships>
</file>

<file path=ppt/slides/_rels/slide1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Działalność\130313 Całun dla CC\Archiwum\Descartes_Discours_de_la_Metho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4" y="17971"/>
            <a:ext cx="5040560" cy="6857366"/>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5292080" y="188640"/>
            <a:ext cx="3672408" cy="6740307"/>
          </a:xfrm>
          <a:prstGeom prst="rect">
            <a:avLst/>
          </a:prstGeom>
          <a:noFill/>
        </p:spPr>
        <p:txBody>
          <a:bodyPr wrap="square" rtlCol="0">
            <a:spAutoFit/>
          </a:bodyPr>
          <a:lstStyle/>
          <a:p>
            <a:r>
              <a:rPr lang="pl-PL" dirty="0" smtClean="0">
                <a:solidFill>
                  <a:schemeClr val="bg1"/>
                </a:solidFill>
              </a:rPr>
              <a:t>1637</a:t>
            </a:r>
          </a:p>
          <a:p>
            <a:r>
              <a:rPr lang="pl-PL" i="1" dirty="0" smtClean="0">
                <a:solidFill>
                  <a:schemeClr val="bg1"/>
                </a:solidFill>
              </a:rPr>
              <a:t>Rozprawa </a:t>
            </a:r>
            <a:r>
              <a:rPr lang="pl-PL" i="1" dirty="0">
                <a:solidFill>
                  <a:schemeClr val="bg1"/>
                </a:solidFill>
              </a:rPr>
              <a:t>o </a:t>
            </a:r>
            <a:r>
              <a:rPr lang="pl-PL" i="1" dirty="0" smtClean="0">
                <a:solidFill>
                  <a:schemeClr val="bg1"/>
                </a:solidFill>
              </a:rPr>
              <a:t>metodzie</a:t>
            </a:r>
          </a:p>
          <a:p>
            <a:r>
              <a:rPr lang="pl-PL" dirty="0">
                <a:solidFill>
                  <a:schemeClr val="bg1"/>
                </a:solidFill>
              </a:rPr>
              <a:t>Kartezjusz</a:t>
            </a:r>
            <a:endParaRPr lang="pl-PL" dirty="0" smtClean="0">
              <a:solidFill>
                <a:schemeClr val="bg1"/>
              </a:solidFill>
            </a:endParaRPr>
          </a:p>
          <a:p>
            <a:endParaRPr lang="pl-PL" dirty="0" smtClean="0">
              <a:solidFill>
                <a:schemeClr val="bg1"/>
              </a:solidFill>
            </a:endParaRPr>
          </a:p>
          <a:p>
            <a:r>
              <a:rPr lang="pl-PL" dirty="0" smtClean="0">
                <a:solidFill>
                  <a:schemeClr val="bg1"/>
                </a:solidFill>
              </a:rPr>
              <a:t>jedno </a:t>
            </a:r>
            <a:r>
              <a:rPr lang="pl-PL" dirty="0">
                <a:solidFill>
                  <a:schemeClr val="bg1"/>
                </a:solidFill>
              </a:rPr>
              <a:t>z najbardziej wpływowych dzieł w historii, </a:t>
            </a:r>
            <a:endParaRPr lang="pl-PL" dirty="0" smtClean="0">
              <a:solidFill>
                <a:schemeClr val="bg1"/>
              </a:solidFill>
            </a:endParaRPr>
          </a:p>
          <a:p>
            <a:endParaRPr lang="pl-PL" dirty="0">
              <a:solidFill>
                <a:schemeClr val="bg1"/>
              </a:solidFill>
            </a:endParaRPr>
          </a:p>
          <a:p>
            <a:r>
              <a:rPr lang="pl-PL" dirty="0" smtClean="0">
                <a:solidFill>
                  <a:schemeClr val="bg1"/>
                </a:solidFill>
              </a:rPr>
              <a:t>opisuje </a:t>
            </a:r>
            <a:r>
              <a:rPr lang="pl-PL" dirty="0">
                <a:solidFill>
                  <a:schemeClr val="bg1"/>
                </a:solidFill>
              </a:rPr>
              <a:t>metodę poznawczą modelowaną na </a:t>
            </a:r>
            <a:r>
              <a:rPr lang="pl-PL" dirty="0" smtClean="0">
                <a:solidFill>
                  <a:schemeClr val="bg1"/>
                </a:solidFill>
              </a:rPr>
              <a:t>matematyce,</a:t>
            </a:r>
          </a:p>
          <a:p>
            <a:endParaRPr lang="pl-PL" dirty="0" smtClean="0">
              <a:solidFill>
                <a:schemeClr val="bg1"/>
              </a:solidFill>
            </a:endParaRPr>
          </a:p>
          <a:p>
            <a:r>
              <a:rPr lang="pl-PL" dirty="0" smtClean="0">
                <a:solidFill>
                  <a:schemeClr val="bg1"/>
                </a:solidFill>
              </a:rPr>
              <a:t>która </a:t>
            </a:r>
            <a:r>
              <a:rPr lang="pl-PL" dirty="0">
                <a:solidFill>
                  <a:schemeClr val="bg1"/>
                </a:solidFill>
              </a:rPr>
              <a:t>daje solidne podstawy rozwoju wszystkim nowoczesnym naukom </a:t>
            </a:r>
            <a:r>
              <a:rPr lang="pl-PL" dirty="0" smtClean="0">
                <a:solidFill>
                  <a:schemeClr val="bg1"/>
                </a:solidFill>
              </a:rPr>
              <a:t>ścisłym</a:t>
            </a:r>
          </a:p>
          <a:p>
            <a:pPr algn="r"/>
            <a:r>
              <a:rPr lang="pl-PL" dirty="0" smtClean="0">
                <a:solidFill>
                  <a:schemeClr val="tx1">
                    <a:lumMod val="65000"/>
                    <a:lumOff val="35000"/>
                  </a:schemeClr>
                </a:solidFill>
              </a:rPr>
              <a:t>Wikipedia</a:t>
            </a:r>
          </a:p>
          <a:p>
            <a:endParaRPr lang="pl-PL" sz="1000" dirty="0" smtClean="0">
              <a:solidFill>
                <a:schemeClr val="bg1"/>
              </a:solidFill>
            </a:endParaRPr>
          </a:p>
          <a:p>
            <a:endParaRPr lang="pl-PL" sz="1000" dirty="0">
              <a:solidFill>
                <a:schemeClr val="bg1"/>
              </a:solidFill>
            </a:endParaRPr>
          </a:p>
          <a:p>
            <a:r>
              <a:rPr lang="pl-PL" sz="1000" dirty="0" smtClean="0">
                <a:solidFill>
                  <a:schemeClr val="bg1"/>
                </a:solidFill>
              </a:rPr>
              <a:t>Rozsądek </a:t>
            </a:r>
            <a:r>
              <a:rPr lang="pl-PL" sz="1000" dirty="0">
                <a:solidFill>
                  <a:schemeClr val="bg1"/>
                </a:solidFill>
              </a:rPr>
              <a:t>jest to rzecz ze wszystkich na świecie najlepiej rozdzielona, każdy bowiem sądzi, że jest w nią tak dobrze zaopatrzony, iż nawet ci, których we wszystkim innym najtrudniej jest zadowolić, nie zwykli pragnąć go więcej, niźli posiadają. Nie jest prawdopodobne, aby się wszyscy mylili co do tego; raczej świadczy to, iż zdolność dobrego sądzenia i rozróżniania prawdy od fałszu, co nazywamy właśnie rozsądkiem lub rozumem, jest z natury równa u wszystkich ludzi. Tak więc rozbieżność mniemań nie pochodzi stąd, aby jedni byli roztropniejsi od drugich, ale jedynie stąd, iż prowadzimy myśli nasze rozmaitymi drogami i nie rozważamy tych samych rzeczy. Nie dosyć bowiem mieć umysł bystry, ale główna rzecz jest właściwie go stosować. Największe dusze zdolne są do największych występków zarówno jak do największych cnót; a ci, którzy idą jedynie bardzo wolno, jeśli trzymają się wciąż prostej drogi, mogą posunąć się o wiele dalej niż ci, którzy biegną, lecz oddalają się od niej.</a:t>
            </a:r>
          </a:p>
        </p:txBody>
      </p:sp>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Działalność\130313 Całun dla CC\130210-1205-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836712"/>
            <a:ext cx="7868041" cy="4319242"/>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23921" y="5301208"/>
            <a:ext cx="9144000" cy="246221"/>
          </a:xfrm>
          <a:prstGeom prst="rect">
            <a:avLst/>
          </a:prstGeom>
          <a:noFill/>
        </p:spPr>
        <p:txBody>
          <a:bodyPr wrap="square" rtlCol="0">
            <a:spAutoFit/>
          </a:bodyPr>
          <a:lstStyle/>
          <a:p>
            <a:pPr algn="ctr"/>
            <a:r>
              <a:rPr lang="pl-PL" sz="1000" dirty="0">
                <a:solidFill>
                  <a:schemeClr val="bg1">
                    <a:lumMod val="50000"/>
                  </a:schemeClr>
                </a:solidFill>
              </a:rPr>
              <a:t>Marek Raczkowski</a:t>
            </a:r>
          </a:p>
        </p:txBody>
      </p:sp>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D:\Działalność\130313 Całun dla CC\Archiwum\milky-way-earth-loc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4" y="10103"/>
            <a:ext cx="9121128" cy="681711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2320" y="4725212"/>
            <a:ext cx="1659486" cy="2119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5688" y="795924"/>
            <a:ext cx="2808312" cy="3994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D:\Działalność\130313 Całun dla CC\Archiwum\Mikolaj_Kopernik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08" y="1"/>
            <a:ext cx="2729609" cy="3212976"/>
          </a:xfrm>
          <a:prstGeom prst="rect">
            <a:avLst/>
          </a:prstGeom>
          <a:noFill/>
          <a:extLst>
            <a:ext uri="{909E8E84-426E-40DD-AFC4-6F175D3DCCD1}">
              <a14:hiddenFill xmlns:a14="http://schemas.microsoft.com/office/drawing/2010/main">
                <a:solidFill>
                  <a:srgbClr val="FFFFFF"/>
                </a:solidFill>
              </a14:hiddenFill>
            </a:ext>
          </a:extLst>
        </p:spPr>
      </p:pic>
      <p:sp>
        <p:nvSpPr>
          <p:cNvPr id="2" name="Mnożenie 1"/>
          <p:cNvSpPr/>
          <p:nvPr/>
        </p:nvSpPr>
        <p:spPr>
          <a:xfrm>
            <a:off x="7282217" y="5027023"/>
            <a:ext cx="1944216" cy="1800200"/>
          </a:xfrm>
          <a:prstGeom prst="mathMultiply">
            <a:avLst/>
          </a:prstGeom>
          <a:solidFill>
            <a:srgbClr val="FF0000">
              <a:alpha val="3411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Outcrop at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00" y="0"/>
            <a:ext cx="9078102" cy="6813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212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Działalność\130313 Całun dla CC\Archiwum\SciMeth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316527"/>
            <a:ext cx="25717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D:\Działalność\130313 Całun dla CC\Archiwum\15829994-abstract-word-cloud-for-scientific-method-with-related-tags-and-term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3562414"/>
            <a:ext cx="3132509" cy="3221089"/>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0" y="0"/>
            <a:ext cx="9144000" cy="1015663"/>
          </a:xfrm>
          <a:prstGeom prst="rect">
            <a:avLst/>
          </a:prstGeom>
          <a:noFill/>
        </p:spPr>
        <p:txBody>
          <a:bodyPr wrap="square" rtlCol="0">
            <a:spAutoFit/>
          </a:bodyPr>
          <a:lstStyle/>
          <a:p>
            <a:pPr algn="ctr"/>
            <a:r>
              <a:rPr lang="pl-PL" sz="6000" dirty="0" smtClean="0">
                <a:solidFill>
                  <a:schemeClr val="bg1"/>
                </a:solidFill>
              </a:rPr>
              <a:t>Metoda naukowa</a:t>
            </a:r>
            <a:endParaRPr lang="pl-PL" sz="6000" dirty="0">
              <a:solidFill>
                <a:schemeClr val="bg1"/>
              </a:solidFill>
            </a:endParaRPr>
          </a:p>
        </p:txBody>
      </p:sp>
      <p:pic>
        <p:nvPicPr>
          <p:cNvPr id="6149" name="Picture 5" descr="D:\Działalność\130313 Całun dla CC\Archiwum\Ecolocy_carto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9836" y="1712409"/>
            <a:ext cx="3718323" cy="2461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0" y="1628800"/>
            <a:ext cx="9144000" cy="1384995"/>
          </a:xfrm>
          <a:prstGeom prst="rect">
            <a:avLst/>
          </a:prstGeom>
          <a:noFill/>
        </p:spPr>
        <p:txBody>
          <a:bodyPr wrap="square" rtlCol="0">
            <a:spAutoFit/>
          </a:bodyPr>
          <a:lstStyle/>
          <a:p>
            <a:r>
              <a:rPr lang="pl-PL" sz="2800" dirty="0" smtClean="0">
                <a:solidFill>
                  <a:schemeClr val="bg1"/>
                </a:solidFill>
              </a:rPr>
              <a:t>dr hab. inż. Adam </a:t>
            </a:r>
            <a:r>
              <a:rPr lang="pl-PL" sz="2800" dirty="0" err="1" smtClean="0">
                <a:solidFill>
                  <a:schemeClr val="bg1"/>
                </a:solidFill>
              </a:rPr>
              <a:t>Walanus</a:t>
            </a:r>
            <a:r>
              <a:rPr lang="pl-PL" sz="2800" dirty="0" smtClean="0">
                <a:solidFill>
                  <a:schemeClr val="bg1"/>
                </a:solidFill>
              </a:rPr>
              <a:t>    </a:t>
            </a:r>
            <a:r>
              <a:rPr lang="pl-PL" sz="1200" dirty="0" smtClean="0">
                <a:solidFill>
                  <a:schemeClr val="bg1"/>
                </a:solidFill>
              </a:rPr>
              <a:t>adamwalanus.pl</a:t>
            </a:r>
          </a:p>
          <a:p>
            <a:r>
              <a:rPr lang="pl-PL" sz="2800" dirty="0" smtClean="0">
                <a:solidFill>
                  <a:schemeClr val="bg1"/>
                </a:solidFill>
              </a:rPr>
              <a:t>fizyk, pracujący na Wydziale Geologii </a:t>
            </a:r>
            <a:r>
              <a:rPr lang="pl-PL" sz="1200" dirty="0" smtClean="0">
                <a:solidFill>
                  <a:schemeClr val="bg1"/>
                </a:solidFill>
              </a:rPr>
              <a:t>Geofizyki i Ochrony Środowiska, AGH</a:t>
            </a:r>
            <a:r>
              <a:rPr lang="pl-PL" sz="2800" dirty="0" smtClean="0">
                <a:solidFill>
                  <a:schemeClr val="bg1"/>
                </a:solidFill>
              </a:rPr>
              <a:t> </a:t>
            </a:r>
          </a:p>
          <a:p>
            <a:r>
              <a:rPr lang="pl-PL" sz="2800" dirty="0" smtClean="0">
                <a:solidFill>
                  <a:schemeClr val="bg1"/>
                </a:solidFill>
              </a:rPr>
              <a:t>specjalista analizy danych i metody </a:t>
            </a:r>
            <a:r>
              <a:rPr lang="pl-PL" sz="800" dirty="0" smtClean="0">
                <a:solidFill>
                  <a:schemeClr val="bg1"/>
                </a:solidFill>
              </a:rPr>
              <a:t>radiowęglowej</a:t>
            </a:r>
            <a:endParaRPr lang="pl-PL" sz="2800" dirty="0"/>
          </a:p>
        </p:txBody>
      </p:sp>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Działalność\130313 Całun dla CC\gliwice20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585" y="44624"/>
            <a:ext cx="9810340" cy="6813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7447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Działalność\130313 Całun dla CC\a1514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9" y="404664"/>
            <a:ext cx="9067499"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D:\Działalność\130313 Całun dla CC\Archiwum\radiestezja-stosowana-o25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257208"/>
            <a:ext cx="2536142" cy="3600792"/>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C:\Users\Walanus\Downloads\18th_century_dows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1162" y="-1"/>
            <a:ext cx="2405134" cy="3638069"/>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7236296" y="44990"/>
            <a:ext cx="1888070" cy="1477328"/>
          </a:xfrm>
          <a:prstGeom prst="rect">
            <a:avLst/>
          </a:prstGeom>
          <a:noFill/>
        </p:spPr>
        <p:txBody>
          <a:bodyPr wrap="square" rtlCol="0">
            <a:spAutoFit/>
          </a:bodyPr>
          <a:lstStyle/>
          <a:p>
            <a:r>
              <a:rPr lang="pl-PL" dirty="0">
                <a:solidFill>
                  <a:schemeClr val="bg1"/>
                </a:solidFill>
              </a:rPr>
              <a:t>Radiesteta – ilustracja z XVIII-wiecznej francuskiej książki o przesądach</a:t>
            </a:r>
          </a:p>
        </p:txBody>
      </p:sp>
      <p:sp>
        <p:nvSpPr>
          <p:cNvPr id="3" name="pole tekstowe 2"/>
          <p:cNvSpPr txBox="1"/>
          <p:nvPr/>
        </p:nvSpPr>
        <p:spPr>
          <a:xfrm>
            <a:off x="0" y="6409"/>
            <a:ext cx="4824536" cy="5663089"/>
          </a:xfrm>
          <a:prstGeom prst="rect">
            <a:avLst/>
          </a:prstGeom>
          <a:noFill/>
        </p:spPr>
        <p:txBody>
          <a:bodyPr wrap="square" rtlCol="0">
            <a:spAutoFit/>
          </a:bodyPr>
          <a:lstStyle/>
          <a:p>
            <a:r>
              <a:rPr lang="pl-PL" dirty="0">
                <a:solidFill>
                  <a:schemeClr val="bg1"/>
                </a:solidFill>
              </a:rPr>
              <a:t>Naukowych prób wyjaśnienia radiestezji podjął się w Polsce zespół naukowców z Uniwersytetu im. Adama Mickiewicza w Poznaniu. </a:t>
            </a:r>
            <a:endParaRPr lang="pl-PL" dirty="0" smtClean="0">
              <a:solidFill>
                <a:schemeClr val="bg1"/>
              </a:solidFill>
            </a:endParaRPr>
          </a:p>
          <a:p>
            <a:r>
              <a:rPr lang="pl-PL" dirty="0" smtClean="0">
                <a:solidFill>
                  <a:schemeClr val="bg1"/>
                </a:solidFill>
              </a:rPr>
              <a:t>Prowadzone </a:t>
            </a:r>
            <a:r>
              <a:rPr lang="pl-PL" dirty="0">
                <a:solidFill>
                  <a:schemeClr val="bg1"/>
                </a:solidFill>
              </a:rPr>
              <a:t>przez kilka </a:t>
            </a:r>
            <a:r>
              <a:rPr lang="pl-PL" dirty="0" smtClean="0">
                <a:solidFill>
                  <a:schemeClr val="bg1"/>
                </a:solidFill>
              </a:rPr>
              <a:t>lat </a:t>
            </a:r>
            <a:r>
              <a:rPr lang="pl-PL" dirty="0">
                <a:solidFill>
                  <a:schemeClr val="bg1"/>
                </a:solidFill>
              </a:rPr>
              <a:t>badania w żaden sposób nie potwierdziły by radiestezja miała cokolwiek wspólnego z nauką w jej obecnym </a:t>
            </a:r>
            <a:r>
              <a:rPr lang="pl-PL" dirty="0" smtClean="0">
                <a:solidFill>
                  <a:schemeClr val="bg1"/>
                </a:solidFill>
              </a:rPr>
              <a:t>rozumieniu.</a:t>
            </a:r>
          </a:p>
          <a:p>
            <a:endParaRPr lang="pl-PL" dirty="0">
              <a:solidFill>
                <a:schemeClr val="bg1"/>
              </a:solidFill>
            </a:endParaRPr>
          </a:p>
          <a:p>
            <a:r>
              <a:rPr lang="en-US" dirty="0">
                <a:solidFill>
                  <a:schemeClr val="tx2">
                    <a:lumMod val="40000"/>
                    <a:lumOff val="60000"/>
                  </a:schemeClr>
                </a:solidFill>
              </a:rPr>
              <a:t>A 1948 study tested 58 dowsers' ability to detect water. None of them was more reliable than chance.[16] A 1979 review examined many controlled studies of dowsing for water, and found that none of them showed better than chance results</a:t>
            </a:r>
            <a:r>
              <a:rPr lang="en-US" dirty="0" smtClean="0">
                <a:solidFill>
                  <a:schemeClr val="tx2">
                    <a:lumMod val="40000"/>
                    <a:lumOff val="60000"/>
                  </a:schemeClr>
                </a:solidFill>
              </a:rPr>
              <a:t>.</a:t>
            </a:r>
            <a:endParaRPr lang="pl-PL" dirty="0" smtClean="0">
              <a:solidFill>
                <a:schemeClr val="tx2">
                  <a:lumMod val="40000"/>
                  <a:lumOff val="60000"/>
                </a:schemeClr>
              </a:solidFill>
            </a:endParaRPr>
          </a:p>
          <a:p>
            <a:r>
              <a:rPr lang="en-US" sz="1000" dirty="0">
                <a:solidFill>
                  <a:schemeClr val="tx2">
                    <a:lumMod val="40000"/>
                    <a:lumOff val="60000"/>
                  </a:schemeClr>
                </a:solidFill>
              </a:rPr>
              <a:t>More recently a study[17] was undertaken in Kassel, Germany, under the direction of the </a:t>
            </a:r>
            <a:r>
              <a:rPr lang="en-US" sz="1000" dirty="0" err="1">
                <a:solidFill>
                  <a:schemeClr val="tx2">
                    <a:lumMod val="40000"/>
                    <a:lumOff val="60000"/>
                  </a:schemeClr>
                </a:solidFill>
              </a:rPr>
              <a:t>Gesellschaft</a:t>
            </a:r>
            <a:r>
              <a:rPr lang="en-US" sz="1000" dirty="0">
                <a:solidFill>
                  <a:schemeClr val="tx2">
                    <a:lumMod val="40000"/>
                    <a:lumOff val="60000"/>
                  </a:schemeClr>
                </a:solidFill>
              </a:rPr>
              <a:t> </a:t>
            </a:r>
            <a:r>
              <a:rPr lang="en-US" sz="1000" dirty="0" err="1">
                <a:solidFill>
                  <a:schemeClr val="tx2">
                    <a:lumMod val="40000"/>
                    <a:lumOff val="60000"/>
                  </a:schemeClr>
                </a:solidFill>
              </a:rPr>
              <a:t>zur</a:t>
            </a:r>
            <a:r>
              <a:rPr lang="en-US" sz="1000" dirty="0">
                <a:solidFill>
                  <a:schemeClr val="tx2">
                    <a:lumMod val="40000"/>
                    <a:lumOff val="60000"/>
                  </a:schemeClr>
                </a:solidFill>
              </a:rPr>
              <a:t> </a:t>
            </a:r>
            <a:r>
              <a:rPr lang="en-US" sz="1000" dirty="0" err="1">
                <a:solidFill>
                  <a:schemeClr val="tx2">
                    <a:lumMod val="40000"/>
                    <a:lumOff val="60000"/>
                  </a:schemeClr>
                </a:solidFill>
              </a:rPr>
              <a:t>Wissenschaftlichen</a:t>
            </a:r>
            <a:r>
              <a:rPr lang="en-US" sz="1000" dirty="0">
                <a:solidFill>
                  <a:schemeClr val="tx2">
                    <a:lumMod val="40000"/>
                    <a:lumOff val="60000"/>
                  </a:schemeClr>
                </a:solidFill>
              </a:rPr>
              <a:t> </a:t>
            </a:r>
            <a:r>
              <a:rPr lang="en-US" sz="1000" dirty="0" err="1">
                <a:solidFill>
                  <a:schemeClr val="tx2">
                    <a:lumMod val="40000"/>
                    <a:lumOff val="60000"/>
                  </a:schemeClr>
                </a:solidFill>
              </a:rPr>
              <a:t>Untersuchung</a:t>
            </a:r>
            <a:r>
              <a:rPr lang="en-US" sz="1000" dirty="0">
                <a:solidFill>
                  <a:schemeClr val="tx2">
                    <a:lumMod val="40000"/>
                    <a:lumOff val="60000"/>
                  </a:schemeClr>
                </a:solidFill>
              </a:rPr>
              <a:t> von </a:t>
            </a:r>
            <a:r>
              <a:rPr lang="en-US" sz="1000" dirty="0" err="1">
                <a:solidFill>
                  <a:schemeClr val="tx2">
                    <a:lumMod val="40000"/>
                    <a:lumOff val="60000"/>
                  </a:schemeClr>
                </a:solidFill>
              </a:rPr>
              <a:t>Parawissenschaften</a:t>
            </a:r>
            <a:r>
              <a:rPr lang="en-US" sz="1000" dirty="0">
                <a:solidFill>
                  <a:schemeClr val="tx2">
                    <a:lumMod val="40000"/>
                    <a:lumOff val="60000"/>
                  </a:schemeClr>
                </a:solidFill>
              </a:rPr>
              <a:t> (GWUP) [Society for the Scientific Investigation of the </a:t>
            </a:r>
            <a:r>
              <a:rPr lang="en-US" sz="1000" dirty="0" err="1">
                <a:solidFill>
                  <a:schemeClr val="tx2">
                    <a:lumMod val="40000"/>
                    <a:lumOff val="60000"/>
                  </a:schemeClr>
                </a:solidFill>
              </a:rPr>
              <a:t>Parasciences</a:t>
            </a:r>
            <a:r>
              <a:rPr lang="en-US" sz="1000" dirty="0">
                <a:solidFill>
                  <a:schemeClr val="tx2">
                    <a:lumMod val="40000"/>
                    <a:lumOff val="60000"/>
                  </a:schemeClr>
                </a:solidFill>
              </a:rPr>
              <a:t>]. The three-day test of some 30 dowsers involved plastic pipes through which water flow could be controlled and directed. The pipes were buried 50 centimeters under a level field, the position of each marked on the surface with a colored strip. The dowsers had to tell whether water was running through each pipe. All the dowsers signed a statement agreeing this was a fair test of their abilities and that they expected a 100 percent success rate, however the results were no better than chance</a:t>
            </a:r>
            <a:r>
              <a:rPr lang="en-US" sz="1000" dirty="0" smtClean="0">
                <a:solidFill>
                  <a:schemeClr val="tx2">
                    <a:lumMod val="40000"/>
                    <a:lumOff val="60000"/>
                  </a:schemeClr>
                </a:solidFill>
              </a:rPr>
              <a:t>.</a:t>
            </a:r>
            <a:endParaRPr lang="pl-PL" sz="1000" dirty="0" smtClean="0">
              <a:solidFill>
                <a:schemeClr val="tx2">
                  <a:lumMod val="40000"/>
                  <a:lumOff val="60000"/>
                </a:schemeClr>
              </a:solidFill>
            </a:endParaRPr>
          </a:p>
          <a:p>
            <a:endParaRPr lang="pl-PL" sz="1000" dirty="0">
              <a:solidFill>
                <a:schemeClr val="tx2">
                  <a:lumMod val="40000"/>
                  <a:lumOff val="60000"/>
                </a:schemeClr>
              </a:solidFill>
            </a:endParaRPr>
          </a:p>
          <a:p>
            <a:pPr algn="r"/>
            <a:r>
              <a:rPr lang="pl-PL" sz="1000" dirty="0" smtClean="0">
                <a:solidFill>
                  <a:schemeClr val="tx1">
                    <a:lumMod val="50000"/>
                    <a:lumOff val="50000"/>
                  </a:schemeClr>
                </a:solidFill>
              </a:rPr>
              <a:t>Wikipedia </a:t>
            </a:r>
            <a:r>
              <a:rPr lang="pl-PL" sz="1000" dirty="0" smtClean="0">
                <a:solidFill>
                  <a:schemeClr val="bg1">
                    <a:lumMod val="75000"/>
                  </a:schemeClr>
                </a:solidFill>
              </a:rPr>
              <a:t>  </a:t>
            </a:r>
            <a:endParaRPr lang="pl-PL" sz="1000" dirty="0">
              <a:solidFill>
                <a:schemeClr val="bg1">
                  <a:lumMod val="75000"/>
                </a:schemeClr>
              </a:solidFill>
            </a:endParaRPr>
          </a:p>
        </p:txBody>
      </p:sp>
      <p:sp>
        <p:nvSpPr>
          <p:cNvPr id="6" name="Mnożenie 5"/>
          <p:cNvSpPr/>
          <p:nvPr/>
        </p:nvSpPr>
        <p:spPr>
          <a:xfrm>
            <a:off x="5436096" y="3257208"/>
            <a:ext cx="3600400" cy="3137777"/>
          </a:xfrm>
          <a:prstGeom prst="mathMultiply">
            <a:avLst/>
          </a:prstGeom>
          <a:solidFill>
            <a:srgbClr val="FF0000">
              <a:alpha val="3411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Działalność\130313 Całun dla CC\130215-1624-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4624"/>
            <a:ext cx="3048000" cy="30511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Działalność\130313 Całun dla CC\130215-1635-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2812332"/>
            <a:ext cx="6416392" cy="38988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Działalność\130313 Całun dla CC\Archiwum\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2225"/>
            <a:ext cx="2286000" cy="14763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8507" y="1700808"/>
            <a:ext cx="6444208" cy="876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Działalność\130313 Całun dla CC\Archiwum\727px-Beydeman_Gomeopatiya_vzi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174" y="-14104"/>
            <a:ext cx="8268978" cy="682446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6" y="1203"/>
            <a:ext cx="4214833"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D:\Działalność\130313 Całun dla CC\Archiwum\Hep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2920" y="4225812"/>
            <a:ext cx="1792994" cy="258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716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Działalność\130313 Całun dla CC\Archiwum\a1514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 y="612"/>
            <a:ext cx="9136062" cy="674381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Działalność\130313 Całun dla CC\Archiwum\Arnica_montana_homéopathie_zoo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8653" y="3782582"/>
            <a:ext cx="1535347" cy="2950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337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116632"/>
            <a:ext cx="2220247" cy="1800200"/>
          </a:xfrm>
          <a:prstGeom prst="rect">
            <a:avLst/>
          </a:prstGeom>
          <a:noFill/>
          <a:ln w="9525">
            <a:solidFill>
              <a:schemeClr val="tx1"/>
            </a:solid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3538373"/>
            <a:ext cx="6156176" cy="3319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p:nvPr/>
        </p:nvSpPr>
        <p:spPr>
          <a:xfrm>
            <a:off x="755576" y="6381328"/>
            <a:ext cx="2160240" cy="369332"/>
          </a:xfrm>
          <a:prstGeom prst="rect">
            <a:avLst/>
          </a:prstGeom>
          <a:noFill/>
        </p:spPr>
        <p:txBody>
          <a:bodyPr wrap="square" rtlCol="0">
            <a:spAutoFit/>
          </a:bodyPr>
          <a:lstStyle/>
          <a:p>
            <a:r>
              <a:rPr lang="pl-PL" dirty="0">
                <a:solidFill>
                  <a:schemeClr val="accent6">
                    <a:lumMod val="60000"/>
                    <a:lumOff val="40000"/>
                  </a:schemeClr>
                </a:solidFill>
              </a:rPr>
              <a:t>calun@janpawel2.pl</a:t>
            </a:r>
          </a:p>
        </p:txBody>
      </p:sp>
    </p:spTree>
    <p:extLst>
      <p:ext uri="{BB962C8B-B14F-4D97-AF65-F5344CB8AC3E}">
        <p14:creationId xmlns:p14="http://schemas.microsoft.com/office/powerpoint/2010/main" val="24482124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70A-Image+Carbon14+Cycle.jpg (596×4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9117916" cy="6165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7161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D:\Działalność\130313 Całun dla CC\090113-big-bang-inflation-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855641"/>
            <a:ext cx="5518658" cy="400236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Działalność\130313 Całun dla CC\SPI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3517900" cy="266700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D:\Działalność\130313 Całun dla CC\MariaZakrzewsk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4365104"/>
            <a:ext cx="2722960" cy="20422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Działalność\130313 Całun dla CC\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116632"/>
            <a:ext cx="3761903" cy="3761905"/>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3769420" y="188640"/>
            <a:ext cx="1080120" cy="830997"/>
          </a:xfrm>
          <a:prstGeom prst="rect">
            <a:avLst/>
          </a:prstGeom>
          <a:noFill/>
        </p:spPr>
        <p:txBody>
          <a:bodyPr wrap="square" rtlCol="0">
            <a:spAutoFit/>
          </a:bodyPr>
          <a:lstStyle/>
          <a:p>
            <a:r>
              <a:rPr lang="pl-PL" sz="1200" dirty="0">
                <a:solidFill>
                  <a:schemeClr val="tx1">
                    <a:lumMod val="50000"/>
                    <a:lumOff val="50000"/>
                  </a:schemeClr>
                </a:solidFill>
              </a:rPr>
              <a:t>Michel </a:t>
            </a:r>
            <a:r>
              <a:rPr lang="pl-PL" sz="1200" dirty="0" smtClean="0">
                <a:solidFill>
                  <a:schemeClr val="tx1">
                    <a:lumMod val="50000"/>
                    <a:lumOff val="50000"/>
                  </a:schemeClr>
                </a:solidFill>
              </a:rPr>
              <a:t>Spiro</a:t>
            </a:r>
          </a:p>
          <a:p>
            <a:r>
              <a:rPr lang="en-US" sz="1200" i="1" dirty="0">
                <a:solidFill>
                  <a:schemeClr val="tx1">
                    <a:lumMod val="50000"/>
                    <a:lumOff val="50000"/>
                  </a:schemeClr>
                </a:solidFill>
              </a:rPr>
              <a:t>LHC, CERN and the two infinities</a:t>
            </a:r>
            <a:endParaRPr lang="pl-PL" sz="1200" i="1" dirty="0">
              <a:solidFill>
                <a:schemeClr val="tx1">
                  <a:lumMod val="50000"/>
                  <a:lumOff val="50000"/>
                </a:schemeClr>
              </a:solidFill>
            </a:endParaRPr>
          </a:p>
        </p:txBody>
      </p:sp>
      <p:sp>
        <p:nvSpPr>
          <p:cNvPr id="7" name="pole tekstowe 6"/>
          <p:cNvSpPr txBox="1"/>
          <p:nvPr/>
        </p:nvSpPr>
        <p:spPr>
          <a:xfrm>
            <a:off x="5969976" y="4088105"/>
            <a:ext cx="1986400" cy="276999"/>
          </a:xfrm>
          <a:prstGeom prst="rect">
            <a:avLst/>
          </a:prstGeom>
          <a:noFill/>
        </p:spPr>
        <p:txBody>
          <a:bodyPr wrap="square" rtlCol="0">
            <a:spAutoFit/>
          </a:bodyPr>
          <a:lstStyle/>
          <a:p>
            <a:r>
              <a:rPr lang="pl-PL" sz="1200" dirty="0" smtClean="0">
                <a:solidFill>
                  <a:schemeClr val="tx1">
                    <a:lumMod val="50000"/>
                    <a:lumOff val="50000"/>
                  </a:schemeClr>
                </a:solidFill>
              </a:rPr>
              <a:t>Maria Zakrzewska</a:t>
            </a:r>
            <a:endParaRPr lang="pl-PL" sz="1200" dirty="0">
              <a:solidFill>
                <a:schemeClr val="tx1">
                  <a:lumMod val="50000"/>
                  <a:lumOff val="50000"/>
                </a:schemeClr>
              </a:solidFill>
            </a:endParaRPr>
          </a:p>
        </p:txBody>
      </p:sp>
    </p:spTree>
    <p:extLst>
      <p:ext uri="{BB962C8B-B14F-4D97-AF65-F5344CB8AC3E}">
        <p14:creationId xmlns:p14="http://schemas.microsoft.com/office/powerpoint/2010/main" val="3173716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D:\Działalność\130313 Całun dla CC\HTREM_atom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 y="2068583"/>
            <a:ext cx="6551526" cy="476474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Działalność\130313 Całun dla CC\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16632"/>
            <a:ext cx="3761903" cy="376190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D:\Działalność\130313 Całun dla CC\c-atom_e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D:\Działalność\130313 Całun dla CC\atom-quantum.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4" y="2433745"/>
            <a:ext cx="3302927" cy="247719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Działalność\130313 Całun dla CC\periodic_table_of_element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61325" y="3878537"/>
            <a:ext cx="5059210" cy="2979463"/>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D:\Działalność\130313 Całun dla CC\si111NO-1.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94926" y="-386415"/>
            <a:ext cx="2116991" cy="2383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5791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Działalność\130313 Całun dla CC\Chemical_Principles_Fig_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0" y="2780928"/>
            <a:ext cx="3060819" cy="359890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D:\Działalność\130313 Całun dla CC\DNA - Molecule of Lif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872" y="1235758"/>
            <a:ext cx="5710231" cy="40803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Działalność\130313 Całun dla CC\c-atom_e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7161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Działalność\130313 Całun dla CC\carb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9902" y="2276873"/>
            <a:ext cx="8094098" cy="45791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Działalność\130313 Całun dla CC\c-atom_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7161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richard-feynman.jpg (1038×103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82" y="4129406"/>
            <a:ext cx="2687110" cy="2687110"/>
          </a:xfrm>
          <a:prstGeom prst="rect">
            <a:avLst/>
          </a:prstGeom>
          <a:solidFill>
            <a:schemeClr val="bg1">
              <a:alpha val="37000"/>
            </a:schemeClr>
          </a:solidFill>
        </p:spPr>
      </p:pic>
      <p:sp>
        <p:nvSpPr>
          <p:cNvPr id="2" name="Prostokąt 1"/>
          <p:cNvSpPr/>
          <p:nvPr/>
        </p:nvSpPr>
        <p:spPr>
          <a:xfrm>
            <a:off x="2267744" y="1484784"/>
            <a:ext cx="4392488" cy="3744416"/>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7170" name="Picture 2" descr="D:\Działalność\130313 Całun dla CC\310px-Beta_Negative_Decay.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6111" y="1916832"/>
            <a:ext cx="2952750" cy="2952750"/>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2699792" y="6455997"/>
            <a:ext cx="1793921" cy="369332"/>
          </a:xfrm>
          <a:prstGeom prst="rect">
            <a:avLst/>
          </a:prstGeom>
          <a:noFill/>
        </p:spPr>
        <p:txBody>
          <a:bodyPr wrap="square" rtlCol="0">
            <a:spAutoFit/>
          </a:bodyPr>
          <a:lstStyle/>
          <a:p>
            <a:r>
              <a:rPr lang="pl-PL" dirty="0">
                <a:solidFill>
                  <a:schemeClr val="tx1">
                    <a:lumMod val="50000"/>
                    <a:lumOff val="50000"/>
                  </a:schemeClr>
                </a:solidFill>
              </a:rPr>
              <a:t>Richard Feynman</a:t>
            </a:r>
          </a:p>
        </p:txBody>
      </p:sp>
    </p:spTree>
    <p:extLst>
      <p:ext uri="{BB962C8B-B14F-4D97-AF65-F5344CB8AC3E}">
        <p14:creationId xmlns:p14="http://schemas.microsoft.com/office/powerpoint/2010/main" val="31737161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290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TotalTime>
  <Words>478</Words>
  <Application>Microsoft Office PowerPoint</Application>
  <PresentationFormat>Pokaz na ekranie (4:3)</PresentationFormat>
  <Paragraphs>31</Paragraphs>
  <Slides>20</Slides>
  <Notes>0</Notes>
  <HiddenSlides>0</HiddenSlides>
  <MMClips>0</MMClips>
  <ScaleCrop>false</ScaleCrop>
  <HeadingPairs>
    <vt:vector size="4" baseType="variant">
      <vt:variant>
        <vt:lpstr>Motyw</vt:lpstr>
      </vt:variant>
      <vt:variant>
        <vt:i4>1</vt:i4>
      </vt:variant>
      <vt:variant>
        <vt:lpstr>Tytuły slajdów</vt:lpstr>
      </vt:variant>
      <vt:variant>
        <vt:i4>20</vt:i4>
      </vt:variant>
    </vt:vector>
  </HeadingPairs>
  <TitlesOfParts>
    <vt:vector size="21" baseType="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Walanus</dc:creator>
  <cp:lastModifiedBy>Walanus</cp:lastModifiedBy>
  <cp:revision>25</cp:revision>
  <dcterms:created xsi:type="dcterms:W3CDTF">2013-02-15T08:17:42Z</dcterms:created>
  <dcterms:modified xsi:type="dcterms:W3CDTF">2013-03-11T14:35:46Z</dcterms:modified>
</cp:coreProperties>
</file>